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8"/>
  </p:notesMasterIdLst>
  <p:handoutMasterIdLst>
    <p:handoutMasterId r:id="rId29"/>
  </p:handoutMasterIdLst>
  <p:sldIdLst>
    <p:sldId id="556" r:id="rId7"/>
    <p:sldId id="275" r:id="rId8"/>
    <p:sldId id="576" r:id="rId9"/>
    <p:sldId id="1290" r:id="rId10"/>
    <p:sldId id="1291" r:id="rId11"/>
    <p:sldId id="1292" r:id="rId12"/>
    <p:sldId id="574" r:id="rId13"/>
    <p:sldId id="1293" r:id="rId14"/>
    <p:sldId id="1295" r:id="rId15"/>
    <p:sldId id="1298" r:id="rId16"/>
    <p:sldId id="1299" r:id="rId17"/>
    <p:sldId id="1300" r:id="rId18"/>
    <p:sldId id="1301" r:id="rId19"/>
    <p:sldId id="1302" r:id="rId20"/>
    <p:sldId id="1303" r:id="rId21"/>
    <p:sldId id="583" r:id="rId22"/>
    <p:sldId id="1296" r:id="rId23"/>
    <p:sldId id="1276" r:id="rId24"/>
    <p:sldId id="518" r:id="rId25"/>
    <p:sldId id="566" r:id="rId26"/>
    <p:sldId id="1297" r:id="rId27"/>
  </p:sldIdLst>
  <p:sldSz cx="12192000" cy="6858000"/>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114" d="100"/>
          <a:sy n="114" d="100"/>
        </p:scale>
        <p:origin x="612" y="96"/>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4307343" cy="338935"/>
          </a:xfrm>
          <a:prstGeom prst="rect">
            <a:avLst/>
          </a:prstGeom>
          <a:noFill/>
          <a:ln w="9525">
            <a:noFill/>
            <a:miter lim="800000"/>
            <a:headEnd/>
            <a:tailEnd/>
          </a:ln>
          <a:effectLst/>
        </p:spPr>
        <p:txBody>
          <a:bodyPr vert="horz" wrap="square" lIns="92771" tIns="46387" rIns="92771" bIns="46387" numCol="1" anchor="t" anchorCtr="0" compatLnSpc="1">
            <a:prstTxWarp prst="textNoShape">
              <a:avLst/>
            </a:prstTxWarp>
          </a:bodyPr>
          <a:lstStyle>
            <a:lvl1pPr algn="l" defTabSz="927799">
              <a:defRPr sz="1200" b="0"/>
            </a:lvl1pPr>
          </a:lstStyle>
          <a:p>
            <a:endParaRPr lang="en-US" altLang="zh-TW"/>
          </a:p>
        </p:txBody>
      </p:sp>
      <p:sp>
        <p:nvSpPr>
          <p:cNvPr id="62467" name="Rectangle 3"/>
          <p:cNvSpPr>
            <a:spLocks noGrp="1" noChangeArrowheads="1"/>
          </p:cNvSpPr>
          <p:nvPr>
            <p:ph type="dt" sz="quarter" idx="1"/>
          </p:nvPr>
        </p:nvSpPr>
        <p:spPr bwMode="auto">
          <a:xfrm>
            <a:off x="5631998" y="0"/>
            <a:ext cx="4307343" cy="338935"/>
          </a:xfrm>
          <a:prstGeom prst="rect">
            <a:avLst/>
          </a:prstGeom>
          <a:noFill/>
          <a:ln w="9525">
            <a:noFill/>
            <a:miter lim="800000"/>
            <a:headEnd/>
            <a:tailEnd/>
          </a:ln>
          <a:effectLst/>
        </p:spPr>
        <p:txBody>
          <a:bodyPr vert="horz" wrap="square" lIns="92771" tIns="46387" rIns="92771" bIns="46387" numCol="1" anchor="t" anchorCtr="0" compatLnSpc="1">
            <a:prstTxWarp prst="textNoShape">
              <a:avLst/>
            </a:prstTxWarp>
          </a:bodyPr>
          <a:lstStyle>
            <a:lvl1pPr algn="r" defTabSz="927799">
              <a:defRPr sz="1200" b="0"/>
            </a:lvl1pPr>
          </a:lstStyle>
          <a:p>
            <a:endParaRPr lang="en-US" altLang="zh-TW"/>
          </a:p>
        </p:txBody>
      </p:sp>
      <p:sp>
        <p:nvSpPr>
          <p:cNvPr id="62468" name="Rectangle 4"/>
          <p:cNvSpPr>
            <a:spLocks noGrp="1" noChangeArrowheads="1"/>
          </p:cNvSpPr>
          <p:nvPr>
            <p:ph type="ftr" sz="quarter" idx="2"/>
          </p:nvPr>
        </p:nvSpPr>
        <p:spPr bwMode="auto">
          <a:xfrm>
            <a:off x="0" y="6468265"/>
            <a:ext cx="4307343" cy="338935"/>
          </a:xfrm>
          <a:prstGeom prst="rect">
            <a:avLst/>
          </a:prstGeom>
          <a:noFill/>
          <a:ln w="9525">
            <a:noFill/>
            <a:miter lim="800000"/>
            <a:headEnd/>
            <a:tailEnd/>
          </a:ln>
          <a:effectLst/>
        </p:spPr>
        <p:txBody>
          <a:bodyPr vert="horz" wrap="square" lIns="92771" tIns="46387" rIns="92771" bIns="46387" numCol="1" anchor="b" anchorCtr="0" compatLnSpc="1">
            <a:prstTxWarp prst="textNoShape">
              <a:avLst/>
            </a:prstTxWarp>
          </a:bodyPr>
          <a:lstStyle>
            <a:lvl1pPr algn="l" defTabSz="927799">
              <a:defRPr sz="1200" b="0"/>
            </a:lvl1pPr>
          </a:lstStyle>
          <a:p>
            <a:endParaRPr lang="en-US" altLang="zh-TW"/>
          </a:p>
        </p:txBody>
      </p:sp>
      <p:sp>
        <p:nvSpPr>
          <p:cNvPr id="62469" name="Rectangle 5"/>
          <p:cNvSpPr>
            <a:spLocks noGrp="1" noChangeArrowheads="1"/>
          </p:cNvSpPr>
          <p:nvPr>
            <p:ph type="sldNum" sz="quarter" idx="3"/>
          </p:nvPr>
        </p:nvSpPr>
        <p:spPr bwMode="auto">
          <a:xfrm>
            <a:off x="5631998" y="6468265"/>
            <a:ext cx="4307343" cy="338935"/>
          </a:xfrm>
          <a:prstGeom prst="rect">
            <a:avLst/>
          </a:prstGeom>
          <a:noFill/>
          <a:ln w="9525">
            <a:noFill/>
            <a:miter lim="800000"/>
            <a:headEnd/>
            <a:tailEnd/>
          </a:ln>
          <a:effectLst/>
        </p:spPr>
        <p:txBody>
          <a:bodyPr vert="horz" wrap="square" lIns="92771" tIns="46387" rIns="92771" bIns="46387" numCol="1" anchor="b" anchorCtr="0" compatLnSpc="1">
            <a:prstTxWarp prst="textNoShape">
              <a:avLst/>
            </a:prstTxWarp>
          </a:bodyPr>
          <a:lstStyle>
            <a:lvl1pPr algn="r" defTabSz="927799">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4307343" cy="338935"/>
          </a:xfrm>
          <a:prstGeom prst="rect">
            <a:avLst/>
          </a:prstGeom>
          <a:noFill/>
          <a:ln w="9525">
            <a:noFill/>
            <a:miter lim="800000"/>
            <a:headEnd/>
            <a:tailEnd/>
          </a:ln>
          <a:effectLst/>
        </p:spPr>
        <p:txBody>
          <a:bodyPr vert="horz" wrap="square" lIns="92771" tIns="46387" rIns="92771" bIns="46387" numCol="1" anchor="t" anchorCtr="0" compatLnSpc="1">
            <a:prstTxWarp prst="textNoShape">
              <a:avLst/>
            </a:prstTxWarp>
          </a:bodyPr>
          <a:lstStyle>
            <a:lvl1pPr algn="l" defTabSz="927799">
              <a:defRPr sz="1200" b="0"/>
            </a:lvl1pPr>
          </a:lstStyle>
          <a:p>
            <a:endParaRPr lang="en-US" altLang="zh-TW"/>
          </a:p>
        </p:txBody>
      </p:sp>
      <p:sp>
        <p:nvSpPr>
          <p:cNvPr id="10243" name="Rectangle 3"/>
          <p:cNvSpPr>
            <a:spLocks noGrp="1" noChangeArrowheads="1"/>
          </p:cNvSpPr>
          <p:nvPr>
            <p:ph type="dt" idx="1"/>
          </p:nvPr>
        </p:nvSpPr>
        <p:spPr bwMode="auto">
          <a:xfrm>
            <a:off x="5631998" y="0"/>
            <a:ext cx="4307343" cy="338935"/>
          </a:xfrm>
          <a:prstGeom prst="rect">
            <a:avLst/>
          </a:prstGeom>
          <a:noFill/>
          <a:ln w="9525">
            <a:noFill/>
            <a:miter lim="800000"/>
            <a:headEnd/>
            <a:tailEnd/>
          </a:ln>
          <a:effectLst/>
        </p:spPr>
        <p:txBody>
          <a:bodyPr vert="horz" wrap="square" lIns="92771" tIns="46387" rIns="92771" bIns="46387" numCol="1" anchor="t" anchorCtr="0" compatLnSpc="1">
            <a:prstTxWarp prst="textNoShape">
              <a:avLst/>
            </a:prstTxWarp>
          </a:bodyPr>
          <a:lstStyle>
            <a:lvl1pPr algn="r" defTabSz="927799">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2708275" y="512763"/>
            <a:ext cx="4532313" cy="2549525"/>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1324654" y="3233077"/>
            <a:ext cx="7290033" cy="3062026"/>
          </a:xfrm>
          <a:prstGeom prst="rect">
            <a:avLst/>
          </a:prstGeom>
          <a:noFill/>
          <a:ln w="9525">
            <a:noFill/>
            <a:miter lim="800000"/>
            <a:headEnd/>
            <a:tailEnd/>
          </a:ln>
          <a:effectLst/>
        </p:spPr>
        <p:txBody>
          <a:bodyPr vert="horz" wrap="square" lIns="92771" tIns="46387" rIns="92771" bIns="46387"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6468265"/>
            <a:ext cx="4307343" cy="338935"/>
          </a:xfrm>
          <a:prstGeom prst="rect">
            <a:avLst/>
          </a:prstGeom>
          <a:noFill/>
          <a:ln w="9525">
            <a:noFill/>
            <a:miter lim="800000"/>
            <a:headEnd/>
            <a:tailEnd/>
          </a:ln>
          <a:effectLst/>
        </p:spPr>
        <p:txBody>
          <a:bodyPr vert="horz" wrap="square" lIns="92771" tIns="46387" rIns="92771" bIns="46387" numCol="1" anchor="b" anchorCtr="0" compatLnSpc="1">
            <a:prstTxWarp prst="textNoShape">
              <a:avLst/>
            </a:prstTxWarp>
          </a:bodyPr>
          <a:lstStyle>
            <a:lvl1pPr algn="l" defTabSz="927799">
              <a:defRPr sz="1200" b="0"/>
            </a:lvl1pPr>
          </a:lstStyle>
          <a:p>
            <a:endParaRPr lang="en-US" altLang="zh-TW"/>
          </a:p>
        </p:txBody>
      </p:sp>
      <p:sp>
        <p:nvSpPr>
          <p:cNvPr id="10247" name="Rectangle 7"/>
          <p:cNvSpPr>
            <a:spLocks noGrp="1" noChangeArrowheads="1"/>
          </p:cNvSpPr>
          <p:nvPr>
            <p:ph type="sldNum" sz="quarter" idx="5"/>
          </p:nvPr>
        </p:nvSpPr>
        <p:spPr bwMode="auto">
          <a:xfrm>
            <a:off x="5631998" y="6468265"/>
            <a:ext cx="4307343" cy="338935"/>
          </a:xfrm>
          <a:prstGeom prst="rect">
            <a:avLst/>
          </a:prstGeom>
          <a:noFill/>
          <a:ln w="9525">
            <a:noFill/>
            <a:miter lim="800000"/>
            <a:headEnd/>
            <a:tailEnd/>
          </a:ln>
          <a:effectLst/>
        </p:spPr>
        <p:txBody>
          <a:bodyPr vert="horz" wrap="square" lIns="92771" tIns="46387" rIns="92771" bIns="46387" numCol="1" anchor="b" anchorCtr="0" compatLnSpc="1">
            <a:prstTxWarp prst="textNoShape">
              <a:avLst/>
            </a:prstTxWarp>
          </a:bodyPr>
          <a:lstStyle>
            <a:lvl1pPr algn="r" defTabSz="927799">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defRPr/>
            </a:pPr>
            <a:fld id="{234743AF-C98D-412F-9651-1F6CB4288225}" type="slidenum">
              <a:rPr lang="zh-TW" altLang="en-US">
                <a:solidFill>
                  <a:srgbClr val="000000"/>
                </a:solidFill>
                <a:latin typeface="Calibri"/>
                <a:ea typeface="新細明體" panose="02020500000000000000" pitchFamily="18" charset="-120"/>
              </a:rPr>
              <a:pPr>
                <a:defRPr/>
              </a:pPr>
              <a:t>2</a:t>
            </a:fld>
            <a:endParaRPr lang="en-US" altLang="zh-TW">
              <a:solidFill>
                <a:srgbClr val="000000"/>
              </a:solidFill>
              <a:latin typeface="Calibri"/>
              <a:ea typeface="新細明體" panose="02020500000000000000" pitchFamily="18" charset="-120"/>
            </a:endParaRPr>
          </a:p>
        </p:txBody>
      </p:sp>
      <p:sp>
        <p:nvSpPr>
          <p:cNvPr id="86018" name="Rectangle 2"/>
          <p:cNvSpPr>
            <a:spLocks noGrp="1" noRot="1" noChangeAspect="1" noChangeArrowheads="1" noTextEdit="1"/>
          </p:cNvSpPr>
          <p:nvPr>
            <p:ph type="sldImg"/>
          </p:nvPr>
        </p:nvSpPr>
        <p:spPr>
          <a:xfrm>
            <a:off x="2708275" y="512763"/>
            <a:ext cx="4532313" cy="2549525"/>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175666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604501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3956604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36001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030921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2171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431285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83324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3.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3534295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924629" y="2296660"/>
            <a:ext cx="8702938" cy="2746906"/>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Forth Quarter 2022</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Mar 15</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2023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90F675B8-43EC-B549-3AF6-698F3D6644DA}"/>
              </a:ext>
            </a:extLst>
          </p:cNvPr>
          <p:cNvPicPr>
            <a:picLocks noChangeAspect="1"/>
          </p:cNvPicPr>
          <p:nvPr/>
        </p:nvPicPr>
        <p:blipFill>
          <a:blip r:embed="rId2"/>
          <a:stretch>
            <a:fillRect/>
          </a:stretch>
        </p:blipFill>
        <p:spPr>
          <a:xfrm>
            <a:off x="414035" y="350253"/>
            <a:ext cx="12054190" cy="5945772"/>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Revenue History</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787554" y="3645445"/>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6279731" y="2916374"/>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8700343" y="2747097"/>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+1.5</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1971651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Quarterly Revenue</a:t>
            </a: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3ADF52B6-C840-801C-E81F-1BC282FEE990}"/>
              </a:ext>
            </a:extLst>
          </p:cNvPr>
          <p:cNvPicPr>
            <a:picLocks noChangeAspect="1"/>
          </p:cNvPicPr>
          <p:nvPr/>
        </p:nvPicPr>
        <p:blipFill>
          <a:blip r:embed="rId2"/>
          <a:stretch>
            <a:fillRect/>
          </a:stretch>
        </p:blipFill>
        <p:spPr>
          <a:xfrm>
            <a:off x="304799" y="1072356"/>
            <a:ext cx="11783983" cy="5280819"/>
          </a:xfrm>
          <a:prstGeom prst="rect">
            <a:avLst/>
          </a:prstGeom>
        </p:spPr>
      </p:pic>
    </p:spTree>
    <p:extLst>
      <p:ext uri="{BB962C8B-B14F-4D97-AF65-F5344CB8AC3E}">
        <p14:creationId xmlns:p14="http://schemas.microsoft.com/office/powerpoint/2010/main" val="2906495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RF Module Quarterly Revenue Trend </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44EF6624-1640-F3A9-64C4-F2E8E900E3B9}"/>
              </a:ext>
            </a:extLst>
          </p:cNvPr>
          <p:cNvPicPr>
            <a:picLocks noChangeAspect="1"/>
          </p:cNvPicPr>
          <p:nvPr/>
        </p:nvPicPr>
        <p:blipFill>
          <a:blip r:embed="rId2"/>
          <a:stretch>
            <a:fillRect/>
          </a:stretch>
        </p:blipFill>
        <p:spPr>
          <a:xfrm>
            <a:off x="-66675" y="1000126"/>
            <a:ext cx="12120183" cy="5400674"/>
          </a:xfrm>
          <a:prstGeom prst="rect">
            <a:avLst/>
          </a:prstGeom>
        </p:spPr>
      </p:pic>
    </p:spTree>
    <p:extLst>
      <p:ext uri="{BB962C8B-B14F-4D97-AF65-F5344CB8AC3E}">
        <p14:creationId xmlns:p14="http://schemas.microsoft.com/office/powerpoint/2010/main" val="502146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Hybrid Module Quarterly Revenue Trend</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CFB3C090-089B-4EF0-7D1C-062F8C7AC4AB}"/>
              </a:ext>
            </a:extLst>
          </p:cNvPr>
          <p:cNvPicPr>
            <a:picLocks noChangeAspect="1"/>
          </p:cNvPicPr>
          <p:nvPr/>
        </p:nvPicPr>
        <p:blipFill>
          <a:blip r:embed="rId2"/>
          <a:stretch>
            <a:fillRect/>
          </a:stretch>
        </p:blipFill>
        <p:spPr>
          <a:xfrm>
            <a:off x="-66674" y="791728"/>
            <a:ext cx="12155458" cy="5570786"/>
          </a:xfrm>
          <a:prstGeom prst="rect">
            <a:avLst/>
          </a:prstGeom>
        </p:spPr>
      </p:pic>
    </p:spTree>
    <p:extLst>
      <p:ext uri="{BB962C8B-B14F-4D97-AF65-F5344CB8AC3E}">
        <p14:creationId xmlns:p14="http://schemas.microsoft.com/office/powerpoint/2010/main" val="3665188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Ceramic Substrate Quarterly Revenue Trend</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78C3CDF0-9AF9-CEC6-E144-5A99CA8D0C0F}"/>
              </a:ext>
            </a:extLst>
          </p:cNvPr>
          <p:cNvPicPr>
            <a:picLocks noChangeAspect="1"/>
          </p:cNvPicPr>
          <p:nvPr/>
        </p:nvPicPr>
        <p:blipFill>
          <a:blip r:embed="rId2"/>
          <a:stretch>
            <a:fillRect/>
          </a:stretch>
        </p:blipFill>
        <p:spPr>
          <a:xfrm>
            <a:off x="138492" y="764580"/>
            <a:ext cx="11950291" cy="5645746"/>
          </a:xfrm>
          <a:prstGeom prst="rect">
            <a:avLst/>
          </a:prstGeom>
        </p:spPr>
      </p:pic>
    </p:spTree>
    <p:extLst>
      <p:ext uri="{BB962C8B-B14F-4D97-AF65-F5344CB8AC3E}">
        <p14:creationId xmlns:p14="http://schemas.microsoft.com/office/powerpoint/2010/main" val="818500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Image Product Quarterly Revenue Trend</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7F027F11-2A63-33E8-11E6-E6C3B0803439}"/>
              </a:ext>
            </a:extLst>
          </p:cNvPr>
          <p:cNvPicPr>
            <a:picLocks noChangeAspect="1"/>
          </p:cNvPicPr>
          <p:nvPr/>
        </p:nvPicPr>
        <p:blipFill>
          <a:blip r:embed="rId2"/>
          <a:stretch>
            <a:fillRect/>
          </a:stretch>
        </p:blipFill>
        <p:spPr>
          <a:xfrm>
            <a:off x="138492" y="1072357"/>
            <a:ext cx="12053508" cy="5275588"/>
          </a:xfrm>
          <a:prstGeom prst="rect">
            <a:avLst/>
          </a:prstGeom>
        </p:spPr>
      </p:pic>
    </p:spTree>
    <p:extLst>
      <p:ext uri="{BB962C8B-B14F-4D97-AF65-F5344CB8AC3E}">
        <p14:creationId xmlns:p14="http://schemas.microsoft.com/office/powerpoint/2010/main" val="255657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prstClr val="white">
                    <a:lumMod val="65000"/>
                  </a:prstClr>
                </a:solidFill>
                <a:effectLst/>
                <a:uLnTx/>
                <a:uFillTx/>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srgbClr val="013E7D"/>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FEA4B169-9FB1-6721-D2E1-709545CB1C07}"/>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764346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grpSp>
        <p:nvGrpSpPr>
          <p:cNvPr id="3" name="群組 2">
            <a:extLst>
              <a:ext uri="{FF2B5EF4-FFF2-40B4-BE49-F238E27FC236}">
                <a16:creationId xmlns:a16="http://schemas.microsoft.com/office/drawing/2014/main" id="{9CEE50C5-DB18-49AC-C934-355DC06CF104}"/>
              </a:ext>
            </a:extLst>
          </p:cNvPr>
          <p:cNvGrpSpPr/>
          <p:nvPr/>
        </p:nvGrpSpPr>
        <p:grpSpPr>
          <a:xfrm>
            <a:off x="3864670" y="909672"/>
            <a:ext cx="4462659" cy="5462489"/>
            <a:chOff x="3864670" y="909672"/>
            <a:chExt cx="4462659" cy="5462489"/>
          </a:xfrm>
        </p:grpSpPr>
        <p:pic>
          <p:nvPicPr>
            <p:cNvPr id="6" name="圖片 5">
              <a:extLst>
                <a:ext uri="{FF2B5EF4-FFF2-40B4-BE49-F238E27FC236}">
                  <a16:creationId xmlns:a16="http://schemas.microsoft.com/office/drawing/2014/main" id="{C572087A-3BF9-816C-5A4F-7B6E203A5496}"/>
                </a:ext>
              </a:extLst>
            </p:cNvPr>
            <p:cNvPicPr>
              <a:picLocks noChangeAspect="1"/>
            </p:cNvPicPr>
            <p:nvPr/>
          </p:nvPicPr>
          <p:blipFill>
            <a:blip r:embed="rId2"/>
            <a:stretch>
              <a:fillRect/>
            </a:stretch>
          </p:blipFill>
          <p:spPr>
            <a:xfrm>
              <a:off x="3864670" y="909672"/>
              <a:ext cx="4462659" cy="5462489"/>
            </a:xfrm>
            <a:prstGeom prst="rect">
              <a:avLst/>
            </a:prstGeom>
          </p:spPr>
        </p:pic>
        <p:sp>
          <p:nvSpPr>
            <p:cNvPr id="8" name="文字方塊 7">
              <a:extLst>
                <a:ext uri="{FF2B5EF4-FFF2-40B4-BE49-F238E27FC236}">
                  <a16:creationId xmlns:a16="http://schemas.microsoft.com/office/drawing/2014/main" id="{DF881D50-075C-27D9-4A35-96537175F423}"/>
                </a:ext>
              </a:extLst>
            </p:cNvPr>
            <p:cNvSpPr txBox="1"/>
            <p:nvPr/>
          </p:nvSpPr>
          <p:spPr>
            <a:xfrm>
              <a:off x="5213350" y="909672"/>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Sales %</a:t>
              </a:r>
              <a:endParaRPr kumimoji="0" lang="zh-TW" altLang="en-US"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gr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631844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9" name="文字方塊 8">
            <a:extLst>
              <a:ext uri="{FF2B5EF4-FFF2-40B4-BE49-F238E27FC236}">
                <a16:creationId xmlns:a16="http://schemas.microsoft.com/office/drawing/2014/main" id="{A4BC70D3-DA49-0D03-B27E-BCB806DD2362}"/>
              </a:ext>
            </a:extLst>
          </p:cNvPr>
          <p:cNvSpPr txBox="1"/>
          <p:nvPr/>
        </p:nvSpPr>
        <p:spPr>
          <a:xfrm>
            <a:off x="1247775" y="2133600"/>
            <a:ext cx="10439400" cy="34163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rPr>
              <a:t>1.</a:t>
            </a:r>
            <a:r>
              <a:rPr kumimoji="0" lang="zh-TW" altLang="en-US"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rPr>
              <a:t> </a:t>
            </a: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rPr>
              <a:t>New Bade Site progress.</a:t>
            </a:r>
            <a:endParaRPr kumimoji="0" lang="en-US" altLang="zh-TW" sz="3600" b="0" i="0" u="none" strike="noStrike" kern="1200" cap="none" spc="0" normalizeH="0" baseline="0" noProof="0" dirty="0">
              <a:ln>
                <a:noFill/>
              </a:ln>
              <a:solidFill>
                <a:srgbClr val="FF0000"/>
              </a:solidFill>
              <a:effectLst/>
              <a:uLnTx/>
              <a:uFillTx/>
              <a:latin typeface="Calibri" panose="020F0502020204030204"/>
              <a:ea typeface="標楷體" panose="03000509000000000000" pitchFamily="65"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rPr>
              <a:t>2.</a:t>
            </a:r>
            <a:r>
              <a:rPr kumimoji="0" lang="zh-TW" altLang="en-US"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rPr>
              <a:t> </a:t>
            </a: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rPr>
              <a:t>Automotive CIS package type illustration.</a:t>
            </a:r>
            <a:endParaRPr kumimoji="0" lang="en-US" altLang="zh-TW" sz="3600" b="0" i="0" u="none" strike="noStrike" kern="1200" cap="none" spc="0" normalizeH="0" baseline="0" noProof="0" dirty="0">
              <a:ln>
                <a:noFill/>
              </a:ln>
              <a:solidFill>
                <a:srgbClr val="FF0000"/>
              </a:solidFill>
              <a:effectLst/>
              <a:uLnTx/>
              <a:uFillTx/>
              <a:latin typeface="Calibri" panose="020F0502020204030204"/>
              <a:ea typeface="標楷體" panose="03000509000000000000" pitchFamily="65"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solidFill>
                  <a:srgbClr val="FF0000"/>
                </a:solidFill>
                <a:effectLst/>
                <a:uLnTx/>
                <a:uFillTx/>
                <a:latin typeface="Calibri" panose="020F0502020204030204"/>
                <a:ea typeface="標楷體" panose="03000509000000000000" pitchFamily="65" charset="-120"/>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rPr>
              <a:t>3.Power Semiconductor Module road map.</a:t>
            </a:r>
            <a:r>
              <a:rPr kumimoji="0" lang="en-US" altLang="zh-TW" sz="3600" b="0" i="0" u="none" strike="noStrike" kern="1200" cap="none" spc="0" normalizeH="0" baseline="0" noProof="0" dirty="0">
                <a:ln>
                  <a:noFill/>
                </a:ln>
                <a:solidFill>
                  <a:srgbClr val="FF0000"/>
                </a:solidFill>
                <a:effectLst/>
                <a:uLnTx/>
                <a:uFillTx/>
                <a:latin typeface="Calibri" panose="020F0502020204030204"/>
                <a:ea typeface="標楷體" panose="03000509000000000000" pitchFamily="65" charset="-120"/>
                <a:cs typeface="+mn-cs"/>
              </a:rPr>
              <a:t> </a:t>
            </a:r>
            <a:endParaRPr kumimoji="0" lang="en-US" altLang="zh-TW"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標楷體" panose="03000509000000000000" pitchFamily="65" charset="-120"/>
              <a:cs typeface="+mn-cs"/>
            </a:endParaRPr>
          </a:p>
        </p:txBody>
      </p:sp>
    </p:spTree>
    <p:extLst>
      <p:ext uri="{BB962C8B-B14F-4D97-AF65-F5344CB8AC3E}">
        <p14:creationId xmlns:p14="http://schemas.microsoft.com/office/powerpoint/2010/main" val="1021843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1323439"/>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Outlook</a:t>
            </a: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頁尾版面配置區 15">
            <a:extLst>
              <a:ext uri="{FF2B5EF4-FFF2-40B4-BE49-F238E27FC236}">
                <a16:creationId xmlns:a16="http://schemas.microsoft.com/office/drawing/2014/main" id="{2DAA1823-0ACB-E70E-0A24-01110F43D1D8}"/>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6" name="文字方塊 5">
            <a:extLst>
              <a:ext uri="{FF2B5EF4-FFF2-40B4-BE49-F238E27FC236}">
                <a16:creationId xmlns:a16="http://schemas.microsoft.com/office/drawing/2014/main" id="{28884D8D-4E2E-C90A-1D21-BD494F7D775B}"/>
              </a:ext>
            </a:extLst>
          </p:cNvPr>
          <p:cNvSpPr txBox="1"/>
          <p:nvPr/>
        </p:nvSpPr>
        <p:spPr>
          <a:xfrm>
            <a:off x="1133475" y="2286001"/>
            <a:ext cx="10258425" cy="230832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“Due to seasonality and the high inventory level of consumer products, we expect a double-digit Q/Q decline in Q1”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287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23406" y="2585913"/>
            <a:ext cx="8702938" cy="1323439"/>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80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Q &amp; A</a:t>
            </a:r>
          </a:p>
        </p:txBody>
      </p:sp>
    </p:spTree>
    <p:extLst>
      <p:ext uri="{BB962C8B-B14F-4D97-AF65-F5344CB8AC3E}">
        <p14:creationId xmlns:p14="http://schemas.microsoft.com/office/powerpoint/2010/main" val="1959005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4500" b="0" i="0" u="sng"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rPr>
              <a:t>Reality / Integrity / Customer First </a:t>
            </a:r>
            <a:endParaRPr kumimoji="0" lang="zh-TW" altLang="en-US"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rPr>
              <a:t>Please Visit Us @ https://www.theil.com </a:t>
            </a:r>
            <a:endParaRPr kumimoji="0" lang="zh-TW" altLang="en-US"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0846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336826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4Q 22 Income Statement Q/Q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2" name="日期版面配置區 1">
            <a:extLst>
              <a:ext uri="{FF2B5EF4-FFF2-40B4-BE49-F238E27FC236}">
                <a16:creationId xmlns:a16="http://schemas.microsoft.com/office/drawing/2014/main" id="{313F30A8-25C6-C9AD-2C06-8BB3BC3F9281}"/>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schemeClr val="bg1"/>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endParaRPr>
          </a:p>
        </p:txBody>
      </p:sp>
      <p:sp>
        <p:nvSpPr>
          <p:cNvPr id="3" name="Text Box 8">
            <a:extLst>
              <a:ext uri="{FF2B5EF4-FFF2-40B4-BE49-F238E27FC236}">
                <a16:creationId xmlns:a16="http://schemas.microsoft.com/office/drawing/2014/main" id="{43A08EFD-8DBE-7D6F-D8FE-595837CFA603}"/>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Q4 Weighted Average Outstanding Shares : 163.301Million</a:t>
            </a:r>
          </a:p>
        </p:txBody>
      </p:sp>
      <p:sp>
        <p:nvSpPr>
          <p:cNvPr id="7" name="Text Box 8">
            <a:extLst>
              <a:ext uri="{FF2B5EF4-FFF2-40B4-BE49-F238E27FC236}">
                <a16:creationId xmlns:a16="http://schemas.microsoft.com/office/drawing/2014/main" id="{9E19654B-69E2-5F96-7D58-E251B6E3B3FE}"/>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Q3 Weighted Average Outstanding Shares : 178.570Million</a:t>
            </a:r>
          </a:p>
        </p:txBody>
      </p:sp>
      <p:pic>
        <p:nvPicPr>
          <p:cNvPr id="6" name="圖片 5">
            <a:extLst>
              <a:ext uri="{FF2B5EF4-FFF2-40B4-BE49-F238E27FC236}">
                <a16:creationId xmlns:a16="http://schemas.microsoft.com/office/drawing/2014/main" id="{874C75F0-5E7B-5234-79BE-A69F7492BBB7}"/>
              </a:ext>
            </a:extLst>
          </p:cNvPr>
          <p:cNvPicPr>
            <a:picLocks noChangeAspect="1"/>
          </p:cNvPicPr>
          <p:nvPr/>
        </p:nvPicPr>
        <p:blipFill>
          <a:blip r:embed="rId2"/>
          <a:stretch>
            <a:fillRect/>
          </a:stretch>
        </p:blipFill>
        <p:spPr>
          <a:xfrm>
            <a:off x="342900" y="1186491"/>
            <a:ext cx="11506199" cy="466315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4Q 22 Income Statement Y/Y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Q4 Weighted Average Outstanding Shares : 163.301Million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*2021 Q4 Weighted Average Outstanding Shares : 178.538Million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schemeClr val="bg1"/>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endParaRPr>
          </a:p>
        </p:txBody>
      </p:sp>
      <p:pic>
        <p:nvPicPr>
          <p:cNvPr id="3" name="圖片 2">
            <a:extLst>
              <a:ext uri="{FF2B5EF4-FFF2-40B4-BE49-F238E27FC236}">
                <a16:creationId xmlns:a16="http://schemas.microsoft.com/office/drawing/2014/main" id="{72057E67-75B3-66DB-6435-4A78A9B68948}"/>
              </a:ext>
            </a:extLst>
          </p:cNvPr>
          <p:cNvPicPr>
            <a:picLocks noChangeAspect="1"/>
          </p:cNvPicPr>
          <p:nvPr/>
        </p:nvPicPr>
        <p:blipFill>
          <a:blip r:embed="rId2"/>
          <a:stretch>
            <a:fillRect/>
          </a:stretch>
        </p:blipFill>
        <p:spPr>
          <a:xfrm>
            <a:off x="304800" y="857042"/>
            <a:ext cx="11658600" cy="4954896"/>
          </a:xfrm>
          <a:prstGeom prst="rect">
            <a:avLst/>
          </a:prstGeom>
        </p:spPr>
      </p:pic>
    </p:spTree>
    <p:extLst>
      <p:ext uri="{BB962C8B-B14F-4D97-AF65-F5344CB8AC3E}">
        <p14:creationId xmlns:p14="http://schemas.microsoft.com/office/powerpoint/2010/main" val="396671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538163" y="174690"/>
            <a:ext cx="10496550"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2022 Income Statement Y/Y Comparison</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1" y="5829347"/>
            <a:ext cx="6471858"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Year end Weighted Average Outstanding Shares : 174.721Million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1" y="6080322"/>
            <a:ext cx="6328983"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*2021 Year end Weighted Average Outstanding Shares : 178.490Million</a:t>
            </a:r>
          </a:p>
        </p:txBody>
      </p:sp>
      <p:sp>
        <p:nvSpPr>
          <p:cNvPr id="2" name="日期版面配置區 1">
            <a:extLst>
              <a:ext uri="{FF2B5EF4-FFF2-40B4-BE49-F238E27FC236}">
                <a16:creationId xmlns:a16="http://schemas.microsoft.com/office/drawing/2014/main" id="{0E48DFDE-6CCE-89F0-FDBC-D60EA68480A7}"/>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schemeClr val="bg1"/>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endParaRPr>
          </a:p>
        </p:txBody>
      </p:sp>
      <p:pic>
        <p:nvPicPr>
          <p:cNvPr id="5" name="圖片 4">
            <a:extLst>
              <a:ext uri="{FF2B5EF4-FFF2-40B4-BE49-F238E27FC236}">
                <a16:creationId xmlns:a16="http://schemas.microsoft.com/office/drawing/2014/main" id="{A930C09B-E2BC-9891-0F02-601781ECA7D0}"/>
              </a:ext>
            </a:extLst>
          </p:cNvPr>
          <p:cNvPicPr>
            <a:picLocks noChangeAspect="1"/>
          </p:cNvPicPr>
          <p:nvPr/>
        </p:nvPicPr>
        <p:blipFill>
          <a:blip r:embed="rId2"/>
          <a:stretch>
            <a:fillRect/>
          </a:stretch>
        </p:blipFill>
        <p:spPr>
          <a:xfrm>
            <a:off x="285750" y="1071996"/>
            <a:ext cx="11601449" cy="4757351"/>
          </a:xfrm>
          <a:prstGeom prst="rect">
            <a:avLst/>
          </a:prstGeom>
        </p:spPr>
      </p:pic>
    </p:spTree>
    <p:extLst>
      <p:ext uri="{BB962C8B-B14F-4D97-AF65-F5344CB8AC3E}">
        <p14:creationId xmlns:p14="http://schemas.microsoft.com/office/powerpoint/2010/main" val="227709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36757"/>
            <a:ext cx="10496550"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Balance Sheet Highlight –12.31.2022</a:t>
            </a:r>
          </a:p>
        </p:txBody>
      </p:sp>
      <p:sp>
        <p:nvSpPr>
          <p:cNvPr id="2" name="日期版面配置區 1">
            <a:extLst>
              <a:ext uri="{FF2B5EF4-FFF2-40B4-BE49-F238E27FC236}">
                <a16:creationId xmlns:a16="http://schemas.microsoft.com/office/drawing/2014/main" id="{1981E2CE-77EA-2172-683D-AAB8CC51B4F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srgbClr val="FFFFFF"/>
                </a:solidFill>
                <a:effectLst/>
                <a:uLnTx/>
                <a:uFillTx/>
                <a:latin typeface="Calibri" panose="020F0502020204030204"/>
                <a:ea typeface="新細明體" panose="02020500000000000000" pitchFamily="18" charset="-120"/>
                <a:cs typeface="+mn-cs"/>
              </a:rPr>
              <a:t>Hsing</a:t>
            </a:r>
            <a:endParaRPr kumimoji="0" lang="zh-TW" altLang="en-US"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8FAED3C4-73AA-9EBA-575A-F890A6A9FA97}"/>
              </a:ext>
            </a:extLst>
          </p:cNvPr>
          <p:cNvPicPr>
            <a:picLocks noChangeAspect="1"/>
          </p:cNvPicPr>
          <p:nvPr/>
        </p:nvPicPr>
        <p:blipFill>
          <a:blip r:embed="rId2"/>
          <a:stretch>
            <a:fillRect/>
          </a:stretch>
        </p:blipFill>
        <p:spPr>
          <a:xfrm>
            <a:off x="280208" y="1114425"/>
            <a:ext cx="11616517" cy="5181600"/>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584775"/>
          </a:xfrm>
          <a:prstGeom prst="rect">
            <a:avLst/>
          </a:prstGeom>
          <a:noFill/>
          <a:ln w="9525">
            <a:noFill/>
            <a:miter lim="800000"/>
            <a:headEnd/>
            <a:tailEnd/>
          </a:ln>
          <a:effec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Capital Expenditure</a:t>
            </a:r>
            <a:endParaRPr kumimoji="0" lang="zh-TW" altLang="en-US"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endParaRPr>
          </a:p>
        </p:txBody>
      </p:sp>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596766" y="830937"/>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5" name="投影片編號版面配置區 4">
            <a:extLst>
              <a:ext uri="{FF2B5EF4-FFF2-40B4-BE49-F238E27FC236}">
                <a16:creationId xmlns:a16="http://schemas.microsoft.com/office/drawing/2014/main" id="{18CA3D99-40B7-FD1F-8209-FCBBF8E385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2" name="圖片 1">
            <a:extLst>
              <a:ext uri="{FF2B5EF4-FFF2-40B4-BE49-F238E27FC236}">
                <a16:creationId xmlns:a16="http://schemas.microsoft.com/office/drawing/2014/main" id="{EA3748A9-645A-89AB-3C00-F4992B02B290}"/>
              </a:ext>
            </a:extLst>
          </p:cNvPr>
          <p:cNvPicPr>
            <a:picLocks noChangeAspect="1"/>
          </p:cNvPicPr>
          <p:nvPr/>
        </p:nvPicPr>
        <p:blipFill>
          <a:blip r:embed="rId2"/>
          <a:stretch>
            <a:fillRect/>
          </a:stretch>
        </p:blipFill>
        <p:spPr>
          <a:xfrm>
            <a:off x="462013" y="984825"/>
            <a:ext cx="11729987" cy="5653603"/>
          </a:xfrm>
          <a:prstGeom prst="rect">
            <a:avLst/>
          </a:prstGeom>
        </p:spPr>
      </p:pic>
      <p:sp>
        <p:nvSpPr>
          <p:cNvPr id="6" name="日期版面配置區 1">
            <a:extLst>
              <a:ext uri="{FF2B5EF4-FFF2-40B4-BE49-F238E27FC236}">
                <a16:creationId xmlns:a16="http://schemas.microsoft.com/office/drawing/2014/main" id="{266789B9-B008-677D-E49F-00CDEF0C270D}"/>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3" name="頁尾版面配置區 15">
            <a:extLst>
              <a:ext uri="{FF2B5EF4-FFF2-40B4-BE49-F238E27FC236}">
                <a16:creationId xmlns:a16="http://schemas.microsoft.com/office/drawing/2014/main" id="{BD9BA65F-898B-635E-8F48-51A6EFB9A081}"/>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4167486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286286799"/>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D8795A-BC80-47B6-9061-7BA16B797563}">
  <ds:schemaRefs>
    <ds:schemaRef ds:uri="http://schemas.microsoft.com/office/2006/documentManagement/types"/>
    <ds:schemaRef ds:uri="http://purl.org/dc/terms/"/>
    <ds:schemaRef ds:uri="http://schemas.microsoft.com/office/infopath/2007/PartnerControls"/>
    <ds:schemaRef ds:uri="http://www.w3.org/XML/1998/namespace"/>
    <ds:schemaRef ds:uri="http://purl.org/dc/elements/1.1/"/>
    <ds:schemaRef ds:uri="c8482bcc-b970-40e2-a1b2-ae8ae323c966"/>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3.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25690</TotalTime>
  <Words>709</Words>
  <Application>Microsoft Office PowerPoint</Application>
  <PresentationFormat>寬螢幕</PresentationFormat>
  <Paragraphs>127</Paragraphs>
  <Slides>21</Slides>
  <Notes>1</Notes>
  <HiddenSlides>0</HiddenSlides>
  <MMClips>0</MMClips>
  <ScaleCrop>false</ScaleCrop>
  <HeadingPairs>
    <vt:vector size="6" baseType="variant">
      <vt:variant>
        <vt:lpstr>使用字型</vt:lpstr>
      </vt:variant>
      <vt:variant>
        <vt:i4>8</vt:i4>
      </vt:variant>
      <vt:variant>
        <vt:lpstr>佈景主題</vt:lpstr>
      </vt:variant>
      <vt:variant>
        <vt:i4>3</vt:i4>
      </vt:variant>
      <vt:variant>
        <vt:lpstr>投影片標題</vt:lpstr>
      </vt:variant>
      <vt:variant>
        <vt:i4>21</vt:i4>
      </vt:variant>
    </vt:vector>
  </HeadingPairs>
  <TitlesOfParts>
    <vt:vector size="32" baseType="lpstr">
      <vt:lpstr>微軟正黑體</vt:lpstr>
      <vt:lpstr>Arial</vt:lpstr>
      <vt:lpstr>Bookman Old Style</vt:lpstr>
      <vt:lpstr>Calibri</vt:lpstr>
      <vt:lpstr>Calibri Light</vt:lpstr>
      <vt:lpstr>Century Gothic</vt:lpstr>
      <vt:lpstr>Times New Roman</vt:lpstr>
      <vt:lpstr>Wingdings</vt:lpstr>
      <vt:lpstr>回顧</vt:lpstr>
      <vt:lpstr>1_回顧</vt:lpstr>
      <vt:lpstr>Office 佈景主題</vt:lpstr>
      <vt:lpstr>PowerPoint 簡報</vt:lpstr>
      <vt:lpstr>PowerPoint 簡報</vt:lpstr>
      <vt:lpstr>PowerPoint 簡報</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 </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Ivan Yao(姚育農)</cp:lastModifiedBy>
  <cp:revision>1670</cp:revision>
  <cp:lastPrinted>2023-03-15T05:12:25Z</cp:lastPrinted>
  <dcterms:created xsi:type="dcterms:W3CDTF">2007-10-17T06:14:12Z</dcterms:created>
  <dcterms:modified xsi:type="dcterms:W3CDTF">2023-03-15T05:12:29Z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MSIP_Label_95eb2692-3b2d-436c-bcf6-f73b3fb1dbf2_Enabled">
    <vt:lpwstr>true</vt:lpwstr>
  </property>
  <property fmtid="{D5CDD505-2E9C-101B-9397-08002B2CF9AE}" pid="4" name="MSIP_Label_95eb2692-3b2d-436c-bcf6-f73b3fb1dbf2_SetDate">
    <vt:lpwstr>2023-03-15T05:12:29Z</vt:lpwstr>
  </property>
  <property fmtid="{D5CDD505-2E9C-101B-9397-08002B2CF9AE}" pid="5" name="MSIP_Label_95eb2692-3b2d-436c-bcf6-f73b3fb1dbf2_Method">
    <vt:lpwstr>Standard</vt:lpwstr>
  </property>
  <property fmtid="{D5CDD505-2E9C-101B-9397-08002B2CF9AE}" pid="6" name="MSIP_Label_95eb2692-3b2d-436c-bcf6-f73b3fb1dbf2_Name">
    <vt:lpwstr>Internal only 限內部使用</vt:lpwstr>
  </property>
  <property fmtid="{D5CDD505-2E9C-101B-9397-08002B2CF9AE}" pid="7" name="MSIP_Label_95eb2692-3b2d-436c-bcf6-f73b3fb1dbf2_SiteId">
    <vt:lpwstr>bfaccad2-83f0-478b-a178-9e40a4734846</vt:lpwstr>
  </property>
  <property fmtid="{D5CDD505-2E9C-101B-9397-08002B2CF9AE}" pid="8" name="MSIP_Label_95eb2692-3b2d-436c-bcf6-f73b3fb1dbf2_ActionId">
    <vt:lpwstr>e5d7ad68-4912-4cbd-bf8b-071ebe23b996</vt:lpwstr>
  </property>
  <property fmtid="{D5CDD505-2E9C-101B-9397-08002B2CF9AE}" pid="9" name="MSIP_Label_95eb2692-3b2d-436c-bcf6-f73b3fb1dbf2_ContentBits">
    <vt:lpwstr>0</vt:lpwstr>
  </property>
</Properties>
</file>