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 id="2147483726" r:id="rId7"/>
  </p:sldMasterIdLst>
  <p:notesMasterIdLst>
    <p:notesMasterId r:id="rId27"/>
  </p:notesMasterIdLst>
  <p:handoutMasterIdLst>
    <p:handoutMasterId r:id="rId28"/>
  </p:handoutMasterIdLst>
  <p:sldIdLst>
    <p:sldId id="556" r:id="rId8"/>
    <p:sldId id="275" r:id="rId9"/>
    <p:sldId id="571" r:id="rId10"/>
    <p:sldId id="270" r:id="rId11"/>
    <p:sldId id="572" r:id="rId12"/>
    <p:sldId id="1349" r:id="rId13"/>
    <p:sldId id="574" r:id="rId14"/>
    <p:sldId id="575" r:id="rId15"/>
    <p:sldId id="584" r:id="rId16"/>
    <p:sldId id="1314" r:id="rId17"/>
    <p:sldId id="1344" r:id="rId18"/>
    <p:sldId id="1345" r:id="rId19"/>
    <p:sldId id="1306" r:id="rId20"/>
    <p:sldId id="1346" r:id="rId21"/>
    <p:sldId id="1347" r:id="rId22"/>
    <p:sldId id="1303" r:id="rId23"/>
    <p:sldId id="586" r:id="rId24"/>
    <p:sldId id="1278" r:id="rId25"/>
    <p:sldId id="569" r:id="rId26"/>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39" autoAdjust="0"/>
    <p:restoredTop sz="94710" autoAdjust="0"/>
  </p:normalViewPr>
  <p:slideViewPr>
    <p:cSldViewPr snapToGrid="0">
      <p:cViewPr varScale="1">
        <p:scale>
          <a:sx n="64" d="100"/>
          <a:sy n="64" d="100"/>
        </p:scale>
        <p:origin x="844" y="6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5" Type="http://schemas.openxmlformats.org/officeDocument/2006/relationships/slide" Target="slides/slide17.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641197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660945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186543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155251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750518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374470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40633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1280382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51478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1487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26436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0695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24874896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598130704"/>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3683866990"/>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1165659076"/>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6938667"/>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666093820"/>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265840331"/>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135410261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endParaRPr lang="en-US" altLang="zh-TW" dirty="0"/>
          </a:p>
        </p:txBody>
      </p:sp>
      <p:sp>
        <p:nvSpPr>
          <p:cNvPr id="5" name="Footer Placeholder 4"/>
          <p:cNvSpPr>
            <a:spLocks noGrp="1"/>
          </p:cNvSpPr>
          <p:nvPr>
            <p:ph type="ftr" sz="quarter" idx="11"/>
          </p:nvPr>
        </p:nvSpPr>
        <p:spPr/>
        <p:txBody>
          <a:bodyPr/>
          <a:lstStyle/>
          <a:p>
            <a:r>
              <a:rPr lang="en-US" altLang="zh-TW"/>
              <a:t>Tong hsing property</a:t>
            </a:r>
            <a:endParaRPr lang="en-US" altLang="zh-TW" dirty="0"/>
          </a:p>
        </p:txBody>
      </p:sp>
      <p:sp>
        <p:nvSpPr>
          <p:cNvPr id="6" name="Slide Number Placeholder 5"/>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pic>
        <p:nvPicPr>
          <p:cNvPr id="7" name="圖片 6">
            <a:extLst>
              <a:ext uri="{FF2B5EF4-FFF2-40B4-BE49-F238E27FC236}">
                <a16:creationId xmlns:a16="http://schemas.microsoft.com/office/drawing/2014/main" id="{22DE1767-0A9C-CCDC-D684-1AD1B1B801D1}"/>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8" name="Rectangle 6">
            <a:extLst>
              <a:ext uri="{FF2B5EF4-FFF2-40B4-BE49-F238E27FC236}">
                <a16:creationId xmlns:a16="http://schemas.microsoft.com/office/drawing/2014/main" id="{30325B1E-EA26-FA9C-0A13-8B46F851EEE8}"/>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7368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3.jp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1.png"/><Relationship Id="rId5" Type="http://schemas.openxmlformats.org/officeDocument/2006/relationships/slideLayout" Target="../slideLayouts/slideLayout27.xml"/><Relationship Id="rId10" Type="http://schemas.openxmlformats.org/officeDocument/2006/relationships/image" Target="../media/image3.jpg"/><Relationship Id="rId4" Type="http://schemas.openxmlformats.org/officeDocument/2006/relationships/slideLayout" Target="../slideLayouts/slideLayout26.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
        <p:nvSpPr>
          <p:cNvPr id="7" name="文字方塊 6">
            <a:extLst>
              <a:ext uri="{FF2B5EF4-FFF2-40B4-BE49-F238E27FC236}">
                <a16:creationId xmlns:a16="http://schemas.microsoft.com/office/drawing/2014/main" id="{514A8911-DF86-EB5F-A8F6-748C1BE75E53}"/>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F1AA9D47-8808-F8B4-DBD4-264544F786C6}"/>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DB58B80F-2448-E402-98C6-5B753ED42DB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AB17B5C3-89E7-156B-00C2-3E196B5095EE}"/>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E65C4126-D6D2-7044-E24C-249508483CC7}"/>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626C0FFA-25BE-EC09-7466-D54B45E4C59C}"/>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298276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
        <p:nvSpPr>
          <p:cNvPr id="9" name="文字方塊 8">
            <a:extLst>
              <a:ext uri="{FF2B5EF4-FFF2-40B4-BE49-F238E27FC236}">
                <a16:creationId xmlns:a16="http://schemas.microsoft.com/office/drawing/2014/main" id="{D27D17EC-FF86-B410-D02C-5B0DF0AB4C89}"/>
              </a:ext>
            </a:extLst>
          </p:cNvPr>
          <p:cNvSpPr txBox="1"/>
          <p:nvPr>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B17469-CDEE-CCA3-431B-A8829E507F5B}"/>
              </a:ext>
            </a:extLst>
          </p:cNvPr>
          <p:cNvSpPr txBox="1"/>
          <p:nvPr>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
        <p:nvSpPr>
          <p:cNvPr id="7" name="日期版面配置區 9">
            <a:extLst>
              <a:ext uri="{FF2B5EF4-FFF2-40B4-BE49-F238E27FC236}">
                <a16:creationId xmlns:a16="http://schemas.microsoft.com/office/drawing/2014/main" id="{93F1172E-3396-EC23-EEE9-195640270CE0}"/>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BC44FAB6-4147-ADF5-23CF-A8159BB0CAB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圖片 10">
            <a:extLst>
              <a:ext uri="{FF2B5EF4-FFF2-40B4-BE49-F238E27FC236}">
                <a16:creationId xmlns:a16="http://schemas.microsoft.com/office/drawing/2014/main" id="{BA975F9C-EF96-E7EF-59B1-82604AA2F9DB}"/>
              </a:ext>
            </a:extLst>
          </p:cNvPr>
          <p:cNvPicPr>
            <a:picLocks noChangeAspect="1"/>
          </p:cNvPicPr>
          <p:nvPr userDrawn="1"/>
        </p:nvPicPr>
        <p:blipFill>
          <a:blip r:embed="rId11"/>
          <a:stretch>
            <a:fillRect/>
          </a:stretch>
        </p:blipFill>
        <p:spPr>
          <a:xfrm>
            <a:off x="11361413" y="203086"/>
            <a:ext cx="698488" cy="584040"/>
          </a:xfrm>
          <a:prstGeom prst="rect">
            <a:avLst/>
          </a:prstGeom>
        </p:spPr>
      </p:pic>
      <p:sp>
        <p:nvSpPr>
          <p:cNvPr id="12" name="文字方塊 11">
            <a:extLst>
              <a:ext uri="{FF2B5EF4-FFF2-40B4-BE49-F238E27FC236}">
                <a16:creationId xmlns:a16="http://schemas.microsoft.com/office/drawing/2014/main" id="{1B5309A9-8EDD-415B-B582-30ADB4E92849}"/>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53D16CAB-17AB-1BC3-C25B-8D28FBB2AAB8}"/>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3424525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Lst>
  <p:hf hdr="0" ftr="0" dt="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0.xml"/><Relationship Id="rId1" Type="http://schemas.openxmlformats.org/officeDocument/2006/relationships/themeOverride" Target="../theme/themeOverride1.xml"/><Relationship Id="rId5" Type="http://schemas.openxmlformats.org/officeDocument/2006/relationships/image" Target="../media/image11.png"/><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0.xml"/><Relationship Id="rId1" Type="http://schemas.openxmlformats.org/officeDocument/2006/relationships/themeOverride" Target="../theme/themeOverride2.xml"/><Relationship Id="rId5" Type="http://schemas.openxmlformats.org/officeDocument/2006/relationships/image" Target="../media/image12.png"/><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0.xml"/><Relationship Id="rId1" Type="http://schemas.openxmlformats.org/officeDocument/2006/relationships/themeOverride" Target="../theme/themeOverride3.xml"/><Relationship Id="rId5" Type="http://schemas.openxmlformats.org/officeDocument/2006/relationships/image" Target="../media/image13.png"/><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0.xml"/><Relationship Id="rId1" Type="http://schemas.openxmlformats.org/officeDocument/2006/relationships/themeOverride" Target="../theme/themeOverride4.xml"/><Relationship Id="rId5" Type="http://schemas.openxmlformats.org/officeDocument/2006/relationships/image" Target="../media/image14.pn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77004" y="2610985"/>
            <a:ext cx="8702938" cy="1900520"/>
          </a:xfrm>
          <a:prstGeom prst="rect">
            <a:avLst/>
          </a:prstGeom>
          <a:noFill/>
          <a:ln w="9525">
            <a:noFill/>
            <a:miter lim="800000"/>
            <a:headEnd/>
            <a:tailEnd/>
          </a:ln>
          <a:effectLst/>
        </p:spPr>
        <p:txBody>
          <a:bodyPr wrap="square">
            <a:spAutoFit/>
          </a:bodyPr>
          <a:lstStyle/>
          <a:p>
            <a:pPr algn="l">
              <a:spcBef>
                <a:spcPct val="25000"/>
              </a:spcBef>
            </a:pPr>
            <a:r>
              <a:rPr lang="zh-TW" altLang="en-US" sz="6000" spc="-50" dirty="0">
                <a:solidFill>
                  <a:srgbClr val="003F7C"/>
                </a:solidFill>
                <a:latin typeface="標楷體" panose="03000509000000000000" pitchFamily="65" charset="-120"/>
                <a:ea typeface="標楷體" panose="03000509000000000000" pitchFamily="65" charset="-120"/>
                <a:cs typeface="+mj-cs"/>
              </a:rPr>
              <a:t>同欣電子</a:t>
            </a: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latin typeface="標楷體" panose="03000509000000000000" pitchFamily="65" charset="-120"/>
                <a:ea typeface="標楷體" panose="03000509000000000000" pitchFamily="65" charset="-120"/>
              </a:rPr>
              <a:t>2025</a:t>
            </a:r>
            <a:r>
              <a:rPr lang="zh-TW" altLang="en-US" sz="2800" dirty="0">
                <a:solidFill>
                  <a:srgbClr val="003F7C"/>
                </a:solidFill>
                <a:latin typeface="標楷體" panose="03000509000000000000" pitchFamily="65" charset="-120"/>
                <a:ea typeface="標楷體" panose="03000509000000000000" pitchFamily="65" charset="-120"/>
              </a:rPr>
              <a:t>年第二季法人說明會</a:t>
            </a:r>
            <a:r>
              <a:rPr lang="en-US" altLang="zh-TW" dirty="0">
                <a:solidFill>
                  <a:srgbClr val="003F7C"/>
                </a:solidFill>
                <a:latin typeface="標楷體" panose="03000509000000000000" pitchFamily="65" charset="-120"/>
                <a:ea typeface="標楷體" panose="03000509000000000000" pitchFamily="65" charset="-120"/>
              </a:rPr>
              <a:t> </a:t>
            </a:r>
          </a:p>
          <a:p>
            <a:pPr algn="l">
              <a:spcBef>
                <a:spcPct val="25000"/>
              </a:spcBef>
            </a:pPr>
            <a:r>
              <a:rPr lang="en-US" altLang="zh-TW" dirty="0">
                <a:solidFill>
                  <a:srgbClr val="003F7C"/>
                </a:solidFill>
                <a:latin typeface="標楷體" panose="03000509000000000000" pitchFamily="65" charset="-120"/>
                <a:ea typeface="標楷體" panose="03000509000000000000" pitchFamily="65" charset="-120"/>
              </a:rPr>
              <a:t>2025</a:t>
            </a:r>
            <a:r>
              <a:rPr lang="zh-TW" altLang="en-US" dirty="0">
                <a:solidFill>
                  <a:srgbClr val="003F7C"/>
                </a:solidFill>
                <a:latin typeface="標楷體" panose="03000509000000000000" pitchFamily="65" charset="-120"/>
                <a:ea typeface="標楷體" panose="03000509000000000000" pitchFamily="65" charset="-120"/>
              </a:rPr>
              <a:t>年</a:t>
            </a:r>
            <a:r>
              <a:rPr lang="en-US" altLang="zh-TW" dirty="0">
                <a:solidFill>
                  <a:srgbClr val="003F7C"/>
                </a:solidFill>
                <a:latin typeface="標楷體" panose="03000509000000000000" pitchFamily="65" charset="-120"/>
                <a:ea typeface="標楷體" panose="03000509000000000000" pitchFamily="65" charset="-120"/>
              </a:rPr>
              <a:t>7</a:t>
            </a:r>
            <a:r>
              <a:rPr lang="zh-TW" altLang="en-US" dirty="0">
                <a:solidFill>
                  <a:srgbClr val="003F7C"/>
                </a:solidFill>
                <a:latin typeface="標楷體" panose="03000509000000000000" pitchFamily="65" charset="-120"/>
                <a:ea typeface="標楷體" panose="03000509000000000000" pitchFamily="65" charset="-120"/>
              </a:rPr>
              <a:t>月</a:t>
            </a:r>
            <a:r>
              <a:rPr lang="en-US" altLang="zh-TW" dirty="0">
                <a:solidFill>
                  <a:srgbClr val="003F7C"/>
                </a:solidFill>
                <a:latin typeface="標楷體" panose="03000509000000000000" pitchFamily="65" charset="-120"/>
                <a:ea typeface="標楷體" panose="03000509000000000000" pitchFamily="65" charset="-120"/>
              </a:rPr>
              <a:t>29</a:t>
            </a:r>
            <a:r>
              <a:rPr lang="zh-TW" altLang="en-US" dirty="0">
                <a:solidFill>
                  <a:srgbClr val="003F7C"/>
                </a:solidFill>
                <a:latin typeface="標楷體" panose="03000509000000000000" pitchFamily="65" charset="-120"/>
                <a:ea typeface="標楷體" panose="03000509000000000000" pitchFamily="65" charset="-120"/>
              </a:rPr>
              <a:t>日</a:t>
            </a: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52168" y="556413"/>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D9B0BFB8-2DF4-4864-9D58-4082746D1D9F}"/>
              </a:ext>
            </a:extLst>
          </p:cNvPr>
          <p:cNvSpPr txBox="1">
            <a:spLocks/>
          </p:cNvSpPr>
          <p:nvPr/>
        </p:nvSpPr>
        <p:spPr>
          <a:xfrm>
            <a:off x="496546" y="2097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歷年營收概況</a:t>
            </a:r>
          </a:p>
        </p:txBody>
      </p:sp>
      <p:pic>
        <p:nvPicPr>
          <p:cNvPr id="2" name="圖片 1">
            <a:extLst>
              <a:ext uri="{FF2B5EF4-FFF2-40B4-BE49-F238E27FC236}">
                <a16:creationId xmlns:a16="http://schemas.microsoft.com/office/drawing/2014/main" id="{52D1842E-D85D-F8D0-037D-9AC6BB99B82D}"/>
              </a:ext>
            </a:extLst>
          </p:cNvPr>
          <p:cNvPicPr>
            <a:picLocks noChangeAspect="1"/>
          </p:cNvPicPr>
          <p:nvPr/>
        </p:nvPicPr>
        <p:blipFill>
          <a:blip r:embed="rId5"/>
          <a:stretch>
            <a:fillRect/>
          </a:stretch>
        </p:blipFill>
        <p:spPr>
          <a:xfrm>
            <a:off x="138492" y="350253"/>
            <a:ext cx="12593534" cy="5948561"/>
          </a:xfrm>
          <a:prstGeom prst="rect">
            <a:avLst/>
          </a:prstGeom>
        </p:spPr>
      </p:pic>
      <p:sp>
        <p:nvSpPr>
          <p:cNvPr id="15" name="Text Box 17">
            <a:extLst>
              <a:ext uri="{FF2B5EF4-FFF2-40B4-BE49-F238E27FC236}">
                <a16:creationId xmlns:a16="http://schemas.microsoft.com/office/drawing/2014/main" id="{23C3744C-4F37-4383-080F-9CE7D41DFD7A}"/>
              </a:ext>
            </a:extLst>
          </p:cNvPr>
          <p:cNvSpPr txBox="1">
            <a:spLocks noChangeArrowheads="1"/>
          </p:cNvSpPr>
          <p:nvPr/>
        </p:nvSpPr>
        <p:spPr bwMode="auto">
          <a:xfrm>
            <a:off x="2708922" y="3508368"/>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6" name="Text Box 17">
            <a:extLst>
              <a:ext uri="{FF2B5EF4-FFF2-40B4-BE49-F238E27FC236}">
                <a16:creationId xmlns:a16="http://schemas.microsoft.com/office/drawing/2014/main" id="{B7F2CA03-63A7-A933-CDFC-B884ABCC239F}"/>
              </a:ext>
            </a:extLst>
          </p:cNvPr>
          <p:cNvSpPr txBox="1">
            <a:spLocks noChangeArrowheads="1"/>
          </p:cNvSpPr>
          <p:nvPr/>
        </p:nvSpPr>
        <p:spPr bwMode="auto">
          <a:xfrm>
            <a:off x="4212840" y="2656097"/>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7" name="Text Box 17">
            <a:extLst>
              <a:ext uri="{FF2B5EF4-FFF2-40B4-BE49-F238E27FC236}">
                <a16:creationId xmlns:a16="http://schemas.microsoft.com/office/drawing/2014/main" id="{D2F1735D-AACE-2053-170F-25E365CA1DCA}"/>
              </a:ext>
            </a:extLst>
          </p:cNvPr>
          <p:cNvSpPr txBox="1">
            <a:spLocks noChangeArrowheads="1"/>
          </p:cNvSpPr>
          <p:nvPr/>
        </p:nvSpPr>
        <p:spPr bwMode="auto">
          <a:xfrm>
            <a:off x="5695041" y="1618982"/>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8" name="Text Box 17">
            <a:extLst>
              <a:ext uri="{FF2B5EF4-FFF2-40B4-BE49-F238E27FC236}">
                <a16:creationId xmlns:a16="http://schemas.microsoft.com/office/drawing/2014/main" id="{8FF2827D-6431-810C-EE37-6F7DAA2EF75E}"/>
              </a:ext>
            </a:extLst>
          </p:cNvPr>
          <p:cNvSpPr txBox="1">
            <a:spLocks noChangeArrowheads="1"/>
          </p:cNvSpPr>
          <p:nvPr/>
        </p:nvSpPr>
        <p:spPr bwMode="auto">
          <a:xfrm>
            <a:off x="7062871" y="2319865"/>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-18</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9" name="Text Box 17">
            <a:extLst>
              <a:ext uri="{FF2B5EF4-FFF2-40B4-BE49-F238E27FC236}">
                <a16:creationId xmlns:a16="http://schemas.microsoft.com/office/drawing/2014/main" id="{94E5CE62-56EB-B48D-6716-865EE3E62788}"/>
              </a:ext>
            </a:extLst>
          </p:cNvPr>
          <p:cNvSpPr txBox="1">
            <a:spLocks noChangeArrowheads="1"/>
          </p:cNvSpPr>
          <p:nvPr/>
        </p:nvSpPr>
        <p:spPr bwMode="auto">
          <a:xfrm>
            <a:off x="8508989" y="2311651"/>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+4</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20" name="Text Box 17">
            <a:extLst>
              <a:ext uri="{FF2B5EF4-FFF2-40B4-BE49-F238E27FC236}">
                <a16:creationId xmlns:a16="http://schemas.microsoft.com/office/drawing/2014/main" id="{4CE9009F-FBF0-CDC7-973C-5AB1717319FD}"/>
              </a:ext>
            </a:extLst>
          </p:cNvPr>
          <p:cNvSpPr txBox="1">
            <a:spLocks noChangeArrowheads="1"/>
          </p:cNvSpPr>
          <p:nvPr/>
        </p:nvSpPr>
        <p:spPr bwMode="auto">
          <a:xfrm>
            <a:off x="9974841" y="4253094"/>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Tree>
    <p:extLst>
      <p:ext uri="{BB962C8B-B14F-4D97-AF65-F5344CB8AC3E}">
        <p14:creationId xmlns:p14="http://schemas.microsoft.com/office/powerpoint/2010/main" val="428644997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414704" y="621433"/>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日期版面配置區 14">
            <a:extLst>
              <a:ext uri="{FF2B5EF4-FFF2-40B4-BE49-F238E27FC236}">
                <a16:creationId xmlns:a16="http://schemas.microsoft.com/office/drawing/2014/main" id="{8CF48FC6-5D6A-E52D-D6B1-55AE03F5477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2" name="標題 2">
            <a:extLst>
              <a:ext uri="{FF2B5EF4-FFF2-40B4-BE49-F238E27FC236}">
                <a16:creationId xmlns:a16="http://schemas.microsoft.com/office/drawing/2014/main" id="{0DE798CF-EF1D-515C-6E45-1649D72D576A}"/>
              </a:ext>
            </a:extLst>
          </p:cNvPr>
          <p:cNvSpPr txBox="1">
            <a:spLocks/>
          </p:cNvSpPr>
          <p:nvPr/>
        </p:nvSpPr>
        <p:spPr>
          <a:xfrm>
            <a:off x="825934" y="85928"/>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季營收概況</a:t>
            </a:r>
            <a:endParaRPr lang="en-US" altLang="zh-TW" dirty="0"/>
          </a:p>
        </p:txBody>
      </p:sp>
      <p:pic>
        <p:nvPicPr>
          <p:cNvPr id="6" name="圖片 5">
            <a:extLst>
              <a:ext uri="{FF2B5EF4-FFF2-40B4-BE49-F238E27FC236}">
                <a16:creationId xmlns:a16="http://schemas.microsoft.com/office/drawing/2014/main" id="{1F70BB39-E727-FB0E-D610-3997CA47BDFD}"/>
              </a:ext>
            </a:extLst>
          </p:cNvPr>
          <p:cNvPicPr>
            <a:picLocks noChangeAspect="1"/>
          </p:cNvPicPr>
          <p:nvPr/>
        </p:nvPicPr>
        <p:blipFill>
          <a:blip r:embed="rId5"/>
          <a:stretch>
            <a:fillRect/>
          </a:stretch>
        </p:blipFill>
        <p:spPr>
          <a:xfrm>
            <a:off x="248478" y="844826"/>
            <a:ext cx="11805030" cy="5640359"/>
          </a:xfrm>
          <a:prstGeom prst="rect">
            <a:avLst/>
          </a:prstGeom>
        </p:spPr>
      </p:pic>
    </p:spTree>
    <p:extLst>
      <p:ext uri="{BB962C8B-B14F-4D97-AF65-F5344CB8AC3E}">
        <p14:creationId xmlns:p14="http://schemas.microsoft.com/office/powerpoint/2010/main" val="4539614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485520" y="585674"/>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日期版面配置區 14">
            <a:extLst>
              <a:ext uri="{FF2B5EF4-FFF2-40B4-BE49-F238E27FC236}">
                <a16:creationId xmlns:a16="http://schemas.microsoft.com/office/drawing/2014/main" id="{CD0ED1E9-D649-C5F6-6856-4BE20C36374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5" name="標題 2">
            <a:extLst>
              <a:ext uri="{FF2B5EF4-FFF2-40B4-BE49-F238E27FC236}">
                <a16:creationId xmlns:a16="http://schemas.microsoft.com/office/drawing/2014/main" id="{F146E2C5-2363-A54A-F416-85C2F5935684}"/>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高頻無線通訊模組</a:t>
            </a:r>
            <a:endParaRPr lang="en-US" altLang="zh-TW" dirty="0"/>
          </a:p>
        </p:txBody>
      </p:sp>
      <p:pic>
        <p:nvPicPr>
          <p:cNvPr id="4" name="圖片 3">
            <a:extLst>
              <a:ext uri="{FF2B5EF4-FFF2-40B4-BE49-F238E27FC236}">
                <a16:creationId xmlns:a16="http://schemas.microsoft.com/office/drawing/2014/main" id="{7EA059C2-AE5C-380B-A540-DCC99A464FD3}"/>
              </a:ext>
            </a:extLst>
          </p:cNvPr>
          <p:cNvPicPr>
            <a:picLocks noChangeAspect="1"/>
          </p:cNvPicPr>
          <p:nvPr/>
        </p:nvPicPr>
        <p:blipFill>
          <a:blip r:embed="rId5"/>
          <a:stretch>
            <a:fillRect/>
          </a:stretch>
        </p:blipFill>
        <p:spPr>
          <a:xfrm>
            <a:off x="0" y="815009"/>
            <a:ext cx="12088783" cy="5670176"/>
          </a:xfrm>
          <a:prstGeom prst="rect">
            <a:avLst/>
          </a:prstGeom>
        </p:spPr>
      </p:pic>
    </p:spTree>
    <p:extLst>
      <p:ext uri="{BB962C8B-B14F-4D97-AF65-F5344CB8AC3E}">
        <p14:creationId xmlns:p14="http://schemas.microsoft.com/office/powerpoint/2010/main" val="161525886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485520" y="565395"/>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5" name="日期版面配置區 14">
            <a:extLst>
              <a:ext uri="{FF2B5EF4-FFF2-40B4-BE49-F238E27FC236}">
                <a16:creationId xmlns:a16="http://schemas.microsoft.com/office/drawing/2014/main" id="{30F9E2EE-1A69-D68F-0771-12D5B8D20E59}"/>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6" name="標題 2">
            <a:extLst>
              <a:ext uri="{FF2B5EF4-FFF2-40B4-BE49-F238E27FC236}">
                <a16:creationId xmlns:a16="http://schemas.microsoft.com/office/drawing/2014/main" id="{0657F2AE-493A-E43F-9E7F-B9487000A784}"/>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混合積體電路模組</a:t>
            </a:r>
            <a:endParaRPr lang="en-US" altLang="zh-TW" dirty="0"/>
          </a:p>
        </p:txBody>
      </p:sp>
      <p:pic>
        <p:nvPicPr>
          <p:cNvPr id="3" name="圖片 2">
            <a:extLst>
              <a:ext uri="{FF2B5EF4-FFF2-40B4-BE49-F238E27FC236}">
                <a16:creationId xmlns:a16="http://schemas.microsoft.com/office/drawing/2014/main" id="{5AB2D993-8005-801B-3742-8702547C6700}"/>
              </a:ext>
            </a:extLst>
          </p:cNvPr>
          <p:cNvPicPr>
            <a:picLocks noChangeAspect="1"/>
          </p:cNvPicPr>
          <p:nvPr/>
        </p:nvPicPr>
        <p:blipFill>
          <a:blip r:embed="rId5"/>
          <a:stretch>
            <a:fillRect/>
          </a:stretch>
        </p:blipFill>
        <p:spPr>
          <a:xfrm>
            <a:off x="-79513" y="822947"/>
            <a:ext cx="12168296" cy="5548036"/>
          </a:xfrm>
          <a:prstGeom prst="rect">
            <a:avLst/>
          </a:prstGeom>
        </p:spPr>
      </p:pic>
    </p:spTree>
    <p:extLst>
      <p:ext uri="{BB962C8B-B14F-4D97-AF65-F5344CB8AC3E}">
        <p14:creationId xmlns:p14="http://schemas.microsoft.com/office/powerpoint/2010/main" val="1938508524"/>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6" name="標題 2">
            <a:extLst>
              <a:ext uri="{FF2B5EF4-FFF2-40B4-BE49-F238E27FC236}">
                <a16:creationId xmlns:a16="http://schemas.microsoft.com/office/drawing/2014/main" id="{5861FAC5-71DC-9A08-852A-E783A1D19487}"/>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陶瓷電路板</a:t>
            </a:r>
            <a:endParaRPr lang="en-US" altLang="zh-TW" dirty="0"/>
          </a:p>
        </p:txBody>
      </p:sp>
      <p:pic>
        <p:nvPicPr>
          <p:cNvPr id="5" name="圖片 4">
            <a:extLst>
              <a:ext uri="{FF2B5EF4-FFF2-40B4-BE49-F238E27FC236}">
                <a16:creationId xmlns:a16="http://schemas.microsoft.com/office/drawing/2014/main" id="{B7BF933E-0D92-F53A-9D3E-BF9259598595}"/>
              </a:ext>
            </a:extLst>
          </p:cNvPr>
          <p:cNvPicPr>
            <a:picLocks noChangeAspect="1"/>
          </p:cNvPicPr>
          <p:nvPr/>
        </p:nvPicPr>
        <p:blipFill>
          <a:blip r:embed="rId4"/>
          <a:stretch>
            <a:fillRect/>
          </a:stretch>
        </p:blipFill>
        <p:spPr>
          <a:xfrm>
            <a:off x="0" y="1072356"/>
            <a:ext cx="12006469" cy="5308565"/>
          </a:xfrm>
          <a:prstGeom prst="rect">
            <a:avLst/>
          </a:prstGeom>
        </p:spPr>
      </p:pic>
    </p:spTree>
    <p:extLst>
      <p:ext uri="{BB962C8B-B14F-4D97-AF65-F5344CB8AC3E}">
        <p14:creationId xmlns:p14="http://schemas.microsoft.com/office/powerpoint/2010/main" val="188983776"/>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6" name="標題 2">
            <a:extLst>
              <a:ext uri="{FF2B5EF4-FFF2-40B4-BE49-F238E27FC236}">
                <a16:creationId xmlns:a16="http://schemas.microsoft.com/office/drawing/2014/main" id="{DCB50AD1-658C-DD64-A7A1-62C668A24A66}"/>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影像產品</a:t>
            </a:r>
            <a:endParaRPr lang="en-US" altLang="zh-TW" dirty="0"/>
          </a:p>
        </p:txBody>
      </p:sp>
      <p:pic>
        <p:nvPicPr>
          <p:cNvPr id="4" name="圖片 3">
            <a:extLst>
              <a:ext uri="{FF2B5EF4-FFF2-40B4-BE49-F238E27FC236}">
                <a16:creationId xmlns:a16="http://schemas.microsoft.com/office/drawing/2014/main" id="{CE5E81CF-15E3-F920-2208-54522230B5C7}"/>
              </a:ext>
            </a:extLst>
          </p:cNvPr>
          <p:cNvPicPr>
            <a:picLocks noChangeAspect="1"/>
          </p:cNvPicPr>
          <p:nvPr/>
        </p:nvPicPr>
        <p:blipFill>
          <a:blip r:embed="rId4"/>
          <a:stretch>
            <a:fillRect/>
          </a:stretch>
        </p:blipFill>
        <p:spPr>
          <a:xfrm>
            <a:off x="-79512" y="934279"/>
            <a:ext cx="12095922" cy="5446644"/>
          </a:xfrm>
          <a:prstGeom prst="rect">
            <a:avLst/>
          </a:prstGeom>
        </p:spPr>
      </p:pic>
    </p:spTree>
    <p:extLst>
      <p:ext uri="{BB962C8B-B14F-4D97-AF65-F5344CB8AC3E}">
        <p14:creationId xmlns:p14="http://schemas.microsoft.com/office/powerpoint/2010/main" val="3988112263"/>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069278" y="235279"/>
            <a:ext cx="7226300" cy="1384995"/>
          </a:xfrm>
          <a:prstGeom prst="rect">
            <a:avLst/>
          </a:prstGeom>
          <a:noFill/>
          <a:ln w="9525">
            <a:noFill/>
            <a:miter lim="800000"/>
            <a:headEnd/>
            <a:tailEnd/>
          </a:ln>
          <a:effectLst/>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下季展望</a:t>
            </a:r>
            <a:endParaRPr kumimoji="0" lang="en-US" altLang="zh-TW" sz="3600" b="0" i="0" u="none" strike="noStrike" kern="1200" cap="none" spc="-5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日期版面配置區 14">
            <a:extLst>
              <a:ext uri="{FF2B5EF4-FFF2-40B4-BE49-F238E27FC236}">
                <a16:creationId xmlns:a16="http://schemas.microsoft.com/office/drawing/2014/main" id="{F2401DDF-EF8E-1E16-5B0E-D0BDF64A2A6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2" name="文字方塊 1">
            <a:extLst>
              <a:ext uri="{FF2B5EF4-FFF2-40B4-BE49-F238E27FC236}">
                <a16:creationId xmlns:a16="http://schemas.microsoft.com/office/drawing/2014/main" id="{DD16E00A-D433-FB8D-071F-E86FFC6134C6}"/>
              </a:ext>
            </a:extLst>
          </p:cNvPr>
          <p:cNvSpPr txBox="1"/>
          <p:nvPr/>
        </p:nvSpPr>
        <p:spPr>
          <a:xfrm>
            <a:off x="1192695" y="2297759"/>
            <a:ext cx="9382539" cy="175432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a:t>
            </a:r>
            <a:r>
              <a:rPr kumimoji="0" lang="zh-TW" alt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主要受匯率波動影響，第三季營收預計將較第二季略微下滑。</a:t>
            </a:r>
            <a:r>
              <a:rPr kumimoji="0" lang="en-US" altLang="zh-TW"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p:txBody>
      </p:sp>
    </p:spTree>
    <p:extLst>
      <p:ext uri="{BB962C8B-B14F-4D97-AF65-F5344CB8AC3E}">
        <p14:creationId xmlns:p14="http://schemas.microsoft.com/office/powerpoint/2010/main" val="555464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財務資訊</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銷售分析</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1474640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286E5821-FCA5-A2E0-BFE7-092AB52529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日期版面配置區 14">
            <a:extLst>
              <a:ext uri="{FF2B5EF4-FFF2-40B4-BE49-F238E27FC236}">
                <a16:creationId xmlns:a16="http://schemas.microsoft.com/office/drawing/2014/main" id="{1A309D81-CB98-2621-F74F-30AD142CD0B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8" name="頁尾版面配置區 15">
            <a:extLst>
              <a:ext uri="{FF2B5EF4-FFF2-40B4-BE49-F238E27FC236}">
                <a16:creationId xmlns:a16="http://schemas.microsoft.com/office/drawing/2014/main" id="{A1596283-F710-ED1F-75DD-3510D5BABD2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標題 2">
            <a:extLst>
              <a:ext uri="{FF2B5EF4-FFF2-40B4-BE49-F238E27FC236}">
                <a16:creationId xmlns:a16="http://schemas.microsoft.com/office/drawing/2014/main" id="{FB178C41-1E39-7CCD-4707-D49FE28AD773}"/>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銷售分析</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6" name="文字方塊 5">
            <a:extLst>
              <a:ext uri="{FF2B5EF4-FFF2-40B4-BE49-F238E27FC236}">
                <a16:creationId xmlns:a16="http://schemas.microsoft.com/office/drawing/2014/main" id="{2D8DE761-F41B-411B-E68C-27D03220BC7B}"/>
              </a:ext>
            </a:extLst>
          </p:cNvPr>
          <p:cNvSpPr txBox="1"/>
          <p:nvPr/>
        </p:nvSpPr>
        <p:spPr>
          <a:xfrm>
            <a:off x="4795014" y="930356"/>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4000" dirty="0">
                <a:solidFill>
                  <a:prstClr val="black"/>
                </a:solidFill>
                <a:latin typeface="標楷體" panose="03000509000000000000" pitchFamily="65" charset="-120"/>
                <a:ea typeface="標楷體" panose="03000509000000000000" pitchFamily="65" charset="-120"/>
              </a:rPr>
              <a:t>銷售</a:t>
            </a: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r>
              <a:rPr kumimoji="0" lang="en-US" altLang="zh-TW"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endParaRPr kumimoji="0" lang="zh-TW" altLang="en-US"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AF291368-3A39-E1B5-2159-2DDA742CEE78}"/>
              </a:ext>
            </a:extLst>
          </p:cNvPr>
          <p:cNvPicPr>
            <a:picLocks noChangeAspect="1"/>
          </p:cNvPicPr>
          <p:nvPr/>
        </p:nvPicPr>
        <p:blipFill>
          <a:blip r:embed="rId2"/>
          <a:stretch>
            <a:fillRect/>
          </a:stretch>
        </p:blipFill>
        <p:spPr>
          <a:xfrm>
            <a:off x="3584230" y="909946"/>
            <a:ext cx="4924759" cy="5464978"/>
          </a:xfrm>
          <a:prstGeom prst="rect">
            <a:avLst/>
          </a:prstGeom>
        </p:spPr>
      </p:pic>
    </p:spTree>
    <p:extLst>
      <p:ext uri="{BB962C8B-B14F-4D97-AF65-F5344CB8AC3E}">
        <p14:creationId xmlns:p14="http://schemas.microsoft.com/office/powerpoint/2010/main" val="3112384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19</a:t>
            </a:fld>
            <a:endParaRPr lang="en-US" altLang="zh-TW" sz="1200" dirty="0">
              <a:solidFill>
                <a:schemeClr val="bg1"/>
              </a:solidFill>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algn="ctr">
              <a:spcBef>
                <a:spcPct val="25000"/>
              </a:spcBef>
            </a:pPr>
            <a:r>
              <a:rPr lang="en-US" altLang="zh-TW" sz="4500" u="sng" spc="-50" dirty="0">
                <a:solidFill>
                  <a:srgbClr val="003F7C"/>
                </a:solidFill>
                <a:ea typeface="+mj-ea"/>
                <a:cs typeface="+mj-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algn="ctr"/>
            <a:r>
              <a:rPr lang="en-US" altLang="zh-TW" sz="2600" i="1" dirty="0">
                <a:solidFill>
                  <a:srgbClr val="003F7C"/>
                </a:solidFill>
                <a:latin typeface="Bookman Old Style" panose="02050604050505020204" pitchFamily="18" charset="0"/>
              </a:rPr>
              <a:t>Reality / Integrity / Customer First </a:t>
            </a:r>
            <a:endParaRPr lang="zh-TW" altLang="en-US" sz="2600" i="1" dirty="0">
              <a:solidFill>
                <a:srgbClr val="003F7C"/>
              </a:solidFill>
              <a:latin typeface="Bookman Old Style" panose="02050604050505020204" pitchFamily="18" charset="0"/>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r>
              <a:rPr lang="en-US" altLang="zh-TW" sz="2000" dirty="0">
                <a:solidFill>
                  <a:srgbClr val="003F7C"/>
                </a:solidFill>
              </a:rPr>
              <a:t>Please Visit Us @ https://www.theil.com </a:t>
            </a:r>
            <a:endParaRPr lang="zh-TW" altLang="en-US" sz="2000" dirty="0">
              <a:solidFill>
                <a:srgbClr val="003F7C"/>
              </a:solidFill>
            </a:endParaRPr>
          </a:p>
        </p:txBody>
      </p:sp>
    </p:spTree>
    <p:extLst>
      <p:ext uri="{BB962C8B-B14F-4D97-AF65-F5344CB8AC3E}">
        <p14:creationId xmlns:p14="http://schemas.microsoft.com/office/powerpoint/2010/main" val="315612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807257" y="406410"/>
            <a:ext cx="6750987" cy="946784"/>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zh-TW" altLang="en-US"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rPr>
              <a:t>免責聲明</a:t>
            </a:r>
            <a:endParaRPr kumimoji="0" lang="en-US" altLang="zh-TW"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endParaRP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
        <p:nvSpPr>
          <p:cNvPr id="2" name="Text Box 2">
            <a:extLst>
              <a:ext uri="{FF2B5EF4-FFF2-40B4-BE49-F238E27FC236}">
                <a16:creationId xmlns:a16="http://schemas.microsoft.com/office/drawing/2014/main" id="{D891DA0A-A4FA-01B0-77C2-FAC24360711B}"/>
              </a:ext>
            </a:extLst>
          </p:cNvPr>
          <p:cNvSpPr txBox="1">
            <a:spLocks noChangeArrowheads="1"/>
          </p:cNvSpPr>
          <p:nvPr/>
        </p:nvSpPr>
        <p:spPr bwMode="auto">
          <a:xfrm>
            <a:off x="201893" y="1533603"/>
            <a:ext cx="7882892" cy="4798237"/>
          </a:xfrm>
          <a:prstGeom prst="rect">
            <a:avLst/>
          </a:prstGeom>
          <a:noFill/>
          <a:ln w="9525">
            <a:noFill/>
            <a:miter lim="800000"/>
            <a:headEnd/>
            <a:tailEnd/>
          </a:ln>
          <a:effectLst/>
        </p:spPr>
        <p:txBody>
          <a:bodyPr wrap="square">
            <a:spAutoFit/>
          </a:bodyPr>
          <a:lstStyle/>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dirty="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zh-TW" altLang="en-US" sz="4500" dirty="0">
                <a:solidFill>
                  <a:srgbClr val="003F7C"/>
                </a:solidFill>
                <a:latin typeface="標楷體" panose="03000509000000000000" pitchFamily="65" charset="-120"/>
                <a:ea typeface="標楷體" panose="03000509000000000000" pitchFamily="65" charset="-120"/>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銷售分析</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4</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90563" y="164968"/>
            <a:ext cx="10496550" cy="646331"/>
          </a:xfrm>
          <a:prstGeom prst="rect">
            <a:avLst/>
          </a:prstGeom>
          <a:noFill/>
        </p:spPr>
        <p:txBody>
          <a:bodyPr wrap="square">
            <a:spAutoFit/>
          </a:bodyPr>
          <a:lstStyle/>
          <a:p>
            <a:pPr algn="ctr"/>
            <a:r>
              <a:rPr lang="en-US" altLang="zh-TW" sz="3600" spc="-50" dirty="0">
                <a:solidFill>
                  <a:srgbClr val="003F7C"/>
                </a:solidFill>
                <a:latin typeface="標楷體" panose="03000509000000000000" pitchFamily="65" charset="-120"/>
                <a:ea typeface="標楷體" panose="03000509000000000000" pitchFamily="65" charset="-120"/>
                <a:cs typeface="+mj-cs"/>
              </a:rPr>
              <a:t>2025</a:t>
            </a:r>
            <a:r>
              <a:rPr lang="zh-TW" altLang="en-US" sz="3600" spc="-50" dirty="0">
                <a:solidFill>
                  <a:srgbClr val="003F7C"/>
                </a:solidFill>
                <a:latin typeface="標楷體" panose="03000509000000000000" pitchFamily="65" charset="-120"/>
                <a:ea typeface="標楷體" panose="03000509000000000000" pitchFamily="65" charset="-120"/>
                <a:cs typeface="+mj-cs"/>
              </a:rPr>
              <a:t>年第二季合併損益與前季比較</a:t>
            </a:r>
          </a:p>
        </p:txBody>
      </p:sp>
      <p:sp>
        <p:nvSpPr>
          <p:cNvPr id="7" name="Text Box 8">
            <a:extLst>
              <a:ext uri="{FF2B5EF4-FFF2-40B4-BE49-F238E27FC236}">
                <a16:creationId xmlns:a16="http://schemas.microsoft.com/office/drawing/2014/main" id="{F1BD7306-BF22-F4BF-EF1E-0416047A4E3A}"/>
              </a:ext>
            </a:extLst>
          </p:cNvPr>
          <p:cNvSpPr txBox="1">
            <a:spLocks noChangeArrowheads="1"/>
          </p:cNvSpPr>
          <p:nvPr/>
        </p:nvSpPr>
        <p:spPr bwMode="auto">
          <a:xfrm>
            <a:off x="280990" y="6027256"/>
            <a:ext cx="6056312" cy="307777"/>
          </a:xfrm>
          <a:prstGeom prst="rect">
            <a:avLst/>
          </a:prstGeom>
          <a:noFill/>
          <a:ln w="9525">
            <a:noFill/>
            <a:miter lim="800000"/>
            <a:headEnd/>
            <a:tailEnd/>
          </a:ln>
          <a:effectLst/>
        </p:spPr>
        <p:txBody>
          <a:bodyPr wrap="square">
            <a:spAutoFit/>
          </a:bodyPr>
          <a:lstStyle/>
          <a:p>
            <a:pPr>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*2025</a:t>
            </a:r>
            <a:r>
              <a:rPr lang="zh-TW" altLang="en-US" sz="1400" b="1" dirty="0">
                <a:solidFill>
                  <a:schemeClr val="accent2"/>
                </a:solidFill>
                <a:latin typeface="標楷體" panose="03000509000000000000" pitchFamily="65" charset="-120"/>
                <a:ea typeface="標楷體" panose="03000509000000000000" pitchFamily="65" charset="-120"/>
              </a:rPr>
              <a:t>第一季與第二季平均流通在外股數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2" name="圖片 1">
            <a:extLst>
              <a:ext uri="{FF2B5EF4-FFF2-40B4-BE49-F238E27FC236}">
                <a16:creationId xmlns:a16="http://schemas.microsoft.com/office/drawing/2014/main" id="{14C0E8CF-C5D0-BC51-8C08-8923CAECADB0}"/>
              </a:ext>
            </a:extLst>
          </p:cNvPr>
          <p:cNvPicPr>
            <a:picLocks noChangeAspect="1"/>
          </p:cNvPicPr>
          <p:nvPr/>
        </p:nvPicPr>
        <p:blipFill>
          <a:blip r:embed="rId2"/>
          <a:stretch>
            <a:fillRect/>
          </a:stretch>
        </p:blipFill>
        <p:spPr>
          <a:xfrm>
            <a:off x="377687" y="1063487"/>
            <a:ext cx="11519451" cy="495404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5</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2025</a:t>
            </a:r>
            <a:r>
              <a:rPr lang="zh-TW" altLang="en-US" dirty="0"/>
              <a:t>年第二季合併損益與去年同期比較</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年與</a:t>
            </a:r>
            <a:r>
              <a:rPr lang="en-US" altLang="zh-TW" sz="1400" b="1" dirty="0">
                <a:solidFill>
                  <a:schemeClr val="accent2"/>
                </a:solidFill>
                <a:latin typeface="標楷體" panose="03000509000000000000" pitchFamily="65" charset="-120"/>
                <a:ea typeface="標楷體" panose="03000509000000000000" pitchFamily="65" charset="-120"/>
              </a:rPr>
              <a:t>2025</a:t>
            </a:r>
            <a:r>
              <a:rPr lang="zh-TW" altLang="en-US" sz="1400" b="1" dirty="0">
                <a:solidFill>
                  <a:schemeClr val="accent2"/>
                </a:solidFill>
                <a:latin typeface="標楷體" panose="03000509000000000000" pitchFamily="65" charset="-120"/>
                <a:ea typeface="標楷體" panose="03000509000000000000" pitchFamily="65" charset="-120"/>
              </a:rPr>
              <a:t>年第二季平均流通在外股數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FC5CE2E9-C248-A1D5-0BF1-2DC7BE5D156D}"/>
              </a:ext>
            </a:extLst>
          </p:cNvPr>
          <p:cNvPicPr>
            <a:picLocks noChangeAspect="1"/>
          </p:cNvPicPr>
          <p:nvPr/>
        </p:nvPicPr>
        <p:blipFill>
          <a:blip r:embed="rId2"/>
          <a:stretch>
            <a:fillRect/>
          </a:stretch>
        </p:blipFill>
        <p:spPr>
          <a:xfrm>
            <a:off x="347871" y="1053548"/>
            <a:ext cx="11499572" cy="5026774"/>
          </a:xfrm>
          <a:prstGeom prst="rect">
            <a:avLst/>
          </a:prstGeom>
        </p:spPr>
      </p:pic>
    </p:spTree>
    <p:extLst>
      <p:ext uri="{BB962C8B-B14F-4D97-AF65-F5344CB8AC3E}">
        <p14:creationId xmlns:p14="http://schemas.microsoft.com/office/powerpoint/2010/main" val="57657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6E8817-58B1-F851-059C-60944F03EDE2}"/>
            </a:ext>
          </a:extLst>
        </p:cNvPr>
        <p:cNvGrpSpPr/>
        <p:nvPr/>
      </p:nvGrpSpPr>
      <p:grpSpPr>
        <a:xfrm>
          <a:off x="0" y="0"/>
          <a:ext cx="0" cy="0"/>
          <a:chOff x="0" y="0"/>
          <a:chExt cx="0" cy="0"/>
        </a:xfrm>
      </p:grpSpPr>
      <p:sp>
        <p:nvSpPr>
          <p:cNvPr id="9" name="標題 2">
            <a:extLst>
              <a:ext uri="{FF2B5EF4-FFF2-40B4-BE49-F238E27FC236}">
                <a16:creationId xmlns:a16="http://schemas.microsoft.com/office/drawing/2014/main" id="{BE116A75-BFF9-2268-18ED-87D3289F0197}"/>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8E507AA3-3A18-9D9A-F5AE-57D47254B98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11" name="頁尾版面配置區 15">
            <a:extLst>
              <a:ext uri="{FF2B5EF4-FFF2-40B4-BE49-F238E27FC236}">
                <a16:creationId xmlns:a16="http://schemas.microsoft.com/office/drawing/2014/main" id="{2C489841-E6A6-7358-730B-1B2905FDB4C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1920A66F-10BB-B4A5-015C-C9E8CCF1DF3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6A3DA29B-7216-E6A1-E5A4-82958B300957}"/>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2025</a:t>
            </a: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年上半年合併損益與去年同期比較</a:t>
            </a:r>
          </a:p>
        </p:txBody>
      </p:sp>
      <p:sp>
        <p:nvSpPr>
          <p:cNvPr id="7" name="Text Box 8">
            <a:extLst>
              <a:ext uri="{FF2B5EF4-FFF2-40B4-BE49-F238E27FC236}">
                <a16:creationId xmlns:a16="http://schemas.microsoft.com/office/drawing/2014/main" id="{BB5BBD6E-E8BE-393F-C565-89062CB8E8B1}"/>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標楷體" panose="03000509000000000000" pitchFamily="65" charset="-120"/>
                <a:ea typeface="標楷體" panose="03000509000000000000" pitchFamily="65" charset="-120"/>
                <a:cs typeface="+mn-cs"/>
              </a:rPr>
              <a:t>*2024</a:t>
            </a:r>
            <a:r>
              <a:rPr kumimoji="0" lang="zh-TW" altLang="en-US" sz="1400" b="1" i="0" u="none" strike="noStrike" kern="1200" cap="none" spc="0" normalizeH="0" baseline="0" noProof="0" dirty="0">
                <a:ln>
                  <a:noFill/>
                </a:ln>
                <a:solidFill>
                  <a:srgbClr val="C0504D"/>
                </a:solidFill>
                <a:effectLst/>
                <a:uLnTx/>
                <a:uFillTx/>
                <a:latin typeface="標楷體" panose="03000509000000000000" pitchFamily="65" charset="-120"/>
                <a:ea typeface="標楷體" panose="03000509000000000000" pitchFamily="65" charset="-120"/>
                <a:cs typeface="+mn-cs"/>
              </a:rPr>
              <a:t>年與</a:t>
            </a:r>
            <a:r>
              <a:rPr kumimoji="0" lang="en-US" altLang="zh-TW" sz="1400" b="1" i="0" u="none" strike="noStrike" kern="1200" cap="none" spc="0" normalizeH="0" baseline="0" noProof="0" dirty="0">
                <a:ln>
                  <a:noFill/>
                </a:ln>
                <a:solidFill>
                  <a:srgbClr val="C0504D"/>
                </a:solidFill>
                <a:effectLst/>
                <a:uLnTx/>
                <a:uFillTx/>
                <a:latin typeface="標楷體" panose="03000509000000000000" pitchFamily="65" charset="-120"/>
                <a:ea typeface="標楷體" panose="03000509000000000000" pitchFamily="65" charset="-120"/>
                <a:cs typeface="+mn-cs"/>
              </a:rPr>
              <a:t>2025</a:t>
            </a:r>
            <a:r>
              <a:rPr kumimoji="0" lang="zh-TW" altLang="en-US" sz="1400" b="1" i="0" u="none" strike="noStrike" kern="1200" cap="none" spc="0" normalizeH="0" baseline="0" noProof="0" dirty="0">
                <a:ln>
                  <a:noFill/>
                </a:ln>
                <a:solidFill>
                  <a:srgbClr val="C0504D"/>
                </a:solidFill>
                <a:effectLst/>
                <a:uLnTx/>
                <a:uFillTx/>
                <a:latin typeface="標楷體" panose="03000509000000000000" pitchFamily="65" charset="-120"/>
                <a:ea typeface="標楷體" panose="03000509000000000000" pitchFamily="65" charset="-120"/>
                <a:cs typeface="+mn-cs"/>
              </a:rPr>
              <a:t>年</a:t>
            </a:r>
            <a:r>
              <a:rPr lang="zh-TW" altLang="en-US" sz="1400" b="1" dirty="0">
                <a:solidFill>
                  <a:srgbClr val="C0504D"/>
                </a:solidFill>
                <a:latin typeface="標楷體" panose="03000509000000000000" pitchFamily="65" charset="-120"/>
                <a:ea typeface="標楷體" panose="03000509000000000000" pitchFamily="65" charset="-120"/>
              </a:rPr>
              <a:t>上半年</a:t>
            </a:r>
            <a:r>
              <a:rPr kumimoji="0" lang="zh-TW" altLang="en-US" sz="1400" b="1" i="0" u="none" strike="noStrike" kern="1200" cap="none" spc="0" normalizeH="0" baseline="0" noProof="0" dirty="0">
                <a:ln>
                  <a:noFill/>
                </a:ln>
                <a:solidFill>
                  <a:srgbClr val="C0504D"/>
                </a:solidFill>
                <a:effectLst/>
                <a:uLnTx/>
                <a:uFillTx/>
                <a:latin typeface="標楷體" panose="03000509000000000000" pitchFamily="65" charset="-120"/>
                <a:ea typeface="標楷體" panose="03000509000000000000" pitchFamily="65" charset="-120"/>
                <a:cs typeface="+mn-cs"/>
              </a:rPr>
              <a:t>平均流通在外股數</a:t>
            </a:r>
            <a:r>
              <a:rPr kumimoji="0" lang="en-US" altLang="zh-TW" sz="1400" b="1" i="0" u="none" strike="noStrike" kern="1200" cap="none" spc="0" normalizeH="0" baseline="0" noProof="0" dirty="0">
                <a:ln>
                  <a:noFill/>
                </a:ln>
                <a:solidFill>
                  <a:srgbClr val="C0504D"/>
                </a:solidFill>
                <a:effectLst/>
                <a:uLnTx/>
                <a:uFillTx/>
                <a:latin typeface="標楷體" panose="03000509000000000000" pitchFamily="65" charset="-120"/>
                <a:ea typeface="標楷體" panose="03000509000000000000" pitchFamily="65" charset="-120"/>
                <a:cs typeface="+mn-cs"/>
              </a:rPr>
              <a:t>:209.058</a:t>
            </a:r>
            <a:r>
              <a:rPr kumimoji="0" lang="zh-TW" altLang="en-US" sz="1400" b="1" i="0" u="none" strike="noStrike" kern="1200" cap="none" spc="0" normalizeH="0" baseline="0" noProof="0" dirty="0">
                <a:ln>
                  <a:noFill/>
                </a:ln>
                <a:solidFill>
                  <a:srgbClr val="C0504D"/>
                </a:solidFill>
                <a:effectLst/>
                <a:uLnTx/>
                <a:uFillTx/>
                <a:latin typeface="標楷體" panose="03000509000000000000" pitchFamily="65" charset="-120"/>
                <a:ea typeface="標楷體" panose="03000509000000000000" pitchFamily="65" charset="-120"/>
                <a:cs typeface="+mn-cs"/>
              </a:rPr>
              <a:t>百萬</a:t>
            </a:r>
            <a:endParaRPr kumimoji="0" lang="en-US" altLang="zh-TW" sz="1400" b="1" i="0" u="none" strike="noStrike" kern="1200" cap="none" spc="0" normalizeH="0" baseline="0" noProof="0" dirty="0">
              <a:ln>
                <a:noFill/>
              </a:ln>
              <a:solidFill>
                <a:srgbClr val="C0504D"/>
              </a:solidFill>
              <a:effectLst/>
              <a:uLnTx/>
              <a:uFillTx/>
              <a:latin typeface="標楷體" panose="03000509000000000000" pitchFamily="65" charset="-120"/>
              <a:ea typeface="標楷體" panose="03000509000000000000" pitchFamily="65" charset="-120"/>
              <a:cs typeface="+mn-cs"/>
            </a:endParaRPr>
          </a:p>
        </p:txBody>
      </p:sp>
      <p:pic>
        <p:nvPicPr>
          <p:cNvPr id="2" name="圖片 1">
            <a:extLst>
              <a:ext uri="{FF2B5EF4-FFF2-40B4-BE49-F238E27FC236}">
                <a16:creationId xmlns:a16="http://schemas.microsoft.com/office/drawing/2014/main" id="{C7A066D1-755F-ADB0-00F8-667605EF7299}"/>
              </a:ext>
            </a:extLst>
          </p:cNvPr>
          <p:cNvPicPr>
            <a:picLocks noChangeAspect="1"/>
          </p:cNvPicPr>
          <p:nvPr/>
        </p:nvPicPr>
        <p:blipFill>
          <a:blip r:embed="rId2"/>
          <a:stretch>
            <a:fillRect/>
          </a:stretch>
        </p:blipFill>
        <p:spPr>
          <a:xfrm>
            <a:off x="367748" y="1063488"/>
            <a:ext cx="11489635" cy="5016834"/>
          </a:xfrm>
          <a:prstGeom prst="rect">
            <a:avLst/>
          </a:prstGeom>
        </p:spPr>
      </p:pic>
    </p:spTree>
    <p:extLst>
      <p:ext uri="{BB962C8B-B14F-4D97-AF65-F5344CB8AC3E}">
        <p14:creationId xmlns:p14="http://schemas.microsoft.com/office/powerpoint/2010/main" val="276071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7</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7" y="170301"/>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2025</a:t>
            </a:r>
            <a:r>
              <a:rPr lang="zh-TW" altLang="en-US" dirty="0"/>
              <a:t>年</a:t>
            </a:r>
            <a:r>
              <a:rPr lang="en-US" altLang="zh-TW" dirty="0"/>
              <a:t>6</a:t>
            </a:r>
            <a:r>
              <a:rPr lang="zh-TW" altLang="en-US" dirty="0"/>
              <a:t>月</a:t>
            </a:r>
            <a:r>
              <a:rPr lang="en-US" altLang="zh-TW" dirty="0"/>
              <a:t>30</a:t>
            </a:r>
            <a:r>
              <a:rPr lang="zh-TW" altLang="en-US" dirty="0"/>
              <a:t>日合併簡明資產負債表</a:t>
            </a:r>
            <a:endParaRPr lang="en-US" altLang="zh-TW" dirty="0"/>
          </a:p>
        </p:txBody>
      </p:sp>
      <p:pic>
        <p:nvPicPr>
          <p:cNvPr id="3" name="圖片 2">
            <a:extLst>
              <a:ext uri="{FF2B5EF4-FFF2-40B4-BE49-F238E27FC236}">
                <a16:creationId xmlns:a16="http://schemas.microsoft.com/office/drawing/2014/main" id="{DD9C0EBB-17CE-27D5-E284-8E5EA980A77B}"/>
              </a:ext>
            </a:extLst>
          </p:cNvPr>
          <p:cNvPicPr>
            <a:picLocks noChangeAspect="1"/>
          </p:cNvPicPr>
          <p:nvPr/>
        </p:nvPicPr>
        <p:blipFill>
          <a:blip r:embed="rId2"/>
          <a:stretch>
            <a:fillRect/>
          </a:stretch>
        </p:blipFill>
        <p:spPr>
          <a:xfrm>
            <a:off x="280207" y="1063488"/>
            <a:ext cx="11587115" cy="5227982"/>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©2025 Tong Hsing</a:t>
            </a: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8</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zh-TW" altLang="en-US" sz="3600" spc="-50" dirty="0">
                <a:solidFill>
                  <a:srgbClr val="003F7C"/>
                </a:solidFill>
                <a:latin typeface="標楷體" panose="03000509000000000000" pitchFamily="65" charset="-120"/>
                <a:ea typeface="標楷體" panose="03000509000000000000" pitchFamily="65" charset="-120"/>
                <a:cs typeface="+mj-cs"/>
              </a:rPr>
              <a:t>資本支出</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p:txBody>
      </p:sp>
      <p:sp>
        <p:nvSpPr>
          <p:cNvPr id="5" name="Text Box 108">
            <a:extLst>
              <a:ext uri="{FF2B5EF4-FFF2-40B4-BE49-F238E27FC236}">
                <a16:creationId xmlns:a16="http://schemas.microsoft.com/office/drawing/2014/main" id="{99AB13B1-4567-68AE-E228-DD4478E1CD3C}"/>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3" name="圖片 2">
            <a:extLst>
              <a:ext uri="{FF2B5EF4-FFF2-40B4-BE49-F238E27FC236}">
                <a16:creationId xmlns:a16="http://schemas.microsoft.com/office/drawing/2014/main" id="{A60DAB8F-6281-F54B-5A5E-1E9C61D3FB5D}"/>
              </a:ext>
            </a:extLst>
          </p:cNvPr>
          <p:cNvPicPr>
            <a:picLocks noChangeAspect="1"/>
          </p:cNvPicPr>
          <p:nvPr/>
        </p:nvPicPr>
        <p:blipFill>
          <a:blip r:embed="rId2"/>
          <a:stretch>
            <a:fillRect/>
          </a:stretch>
        </p:blipFill>
        <p:spPr>
          <a:xfrm>
            <a:off x="327991" y="917952"/>
            <a:ext cx="11864009" cy="5566588"/>
          </a:xfrm>
          <a:prstGeom prst="rect">
            <a:avLst/>
          </a:prstGeom>
        </p:spPr>
      </p:pic>
    </p:spTree>
    <p:extLst>
      <p:ext uri="{BB962C8B-B14F-4D97-AF65-F5344CB8AC3E}">
        <p14:creationId xmlns:p14="http://schemas.microsoft.com/office/powerpoint/2010/main" val="900485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銷售分析</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©2025 Tong Hsing</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133931734"/>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2.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3.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30123</TotalTime>
  <Words>619</Words>
  <Application>Microsoft Office PowerPoint</Application>
  <PresentationFormat>寬螢幕</PresentationFormat>
  <Paragraphs>119</Paragraphs>
  <Slides>19</Slides>
  <Notes>7</Notes>
  <HiddenSlides>0</HiddenSlides>
  <MMClips>0</MMClips>
  <ScaleCrop>false</ScaleCrop>
  <HeadingPairs>
    <vt:vector size="6" baseType="variant">
      <vt:variant>
        <vt:lpstr>使用字型</vt:lpstr>
      </vt:variant>
      <vt:variant>
        <vt:i4>11</vt:i4>
      </vt:variant>
      <vt:variant>
        <vt:lpstr>佈景主題</vt:lpstr>
      </vt:variant>
      <vt:variant>
        <vt:i4>4</vt:i4>
      </vt:variant>
      <vt:variant>
        <vt:lpstr>投影片標題</vt:lpstr>
      </vt:variant>
      <vt:variant>
        <vt:i4>19</vt:i4>
      </vt:variant>
    </vt:vector>
  </HeadingPairs>
  <TitlesOfParts>
    <vt:vector size="34" baseType="lpstr">
      <vt:lpstr>微軟正黑體</vt:lpstr>
      <vt:lpstr>新細明體</vt:lpstr>
      <vt:lpstr>標楷體</vt:lpstr>
      <vt:lpstr>Arial</vt:lpstr>
      <vt:lpstr>Bookman Old Style</vt:lpstr>
      <vt:lpstr>calibri</vt:lpstr>
      <vt:lpstr>calibri</vt:lpstr>
      <vt:lpstr>Calibri Light</vt:lpstr>
      <vt:lpstr>Century Gothic</vt:lpstr>
      <vt:lpstr>Times New Roman</vt:lpstr>
      <vt:lpstr>Wingdings</vt:lpstr>
      <vt:lpstr>回顧</vt:lpstr>
      <vt:lpstr>1_回顧</vt:lpstr>
      <vt:lpstr>1_Office 佈景主題</vt:lpstr>
      <vt:lpstr>4_Office 佈景主題</vt:lpstr>
      <vt:lpstr>PowerPoint 簡報</vt:lpstr>
      <vt:lpstr>PowerPoint 簡報</vt:lpstr>
      <vt:lpstr>PowerPoint 簡報</vt:lpstr>
      <vt:lpstr> </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 沈柏慶(COO)</cp:lastModifiedBy>
  <cp:revision>1751</cp:revision>
  <dcterms:created xsi:type="dcterms:W3CDTF">2007-10-17T06:14:12Z</dcterms:created>
  <dcterms:modified xsi:type="dcterms:W3CDTF">2025-07-25T08:11:14Z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