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 id="2147483717" r:id="rId6"/>
    <p:sldMasterId id="2147483726" r:id="rId7"/>
  </p:sldMasterIdLst>
  <p:notesMasterIdLst>
    <p:notesMasterId r:id="rId27"/>
  </p:notesMasterIdLst>
  <p:handoutMasterIdLst>
    <p:handoutMasterId r:id="rId28"/>
  </p:handoutMasterIdLst>
  <p:sldIdLst>
    <p:sldId id="556" r:id="rId8"/>
    <p:sldId id="275" r:id="rId9"/>
    <p:sldId id="571" r:id="rId10"/>
    <p:sldId id="270" r:id="rId11"/>
    <p:sldId id="572" r:id="rId12"/>
    <p:sldId id="1313" r:id="rId13"/>
    <p:sldId id="574" r:id="rId14"/>
    <p:sldId id="575" r:id="rId15"/>
    <p:sldId id="584" r:id="rId16"/>
    <p:sldId id="1314" r:id="rId17"/>
    <p:sldId id="1344" r:id="rId18"/>
    <p:sldId id="1345" r:id="rId19"/>
    <p:sldId id="1306" r:id="rId20"/>
    <p:sldId id="1346" r:id="rId21"/>
    <p:sldId id="1347" r:id="rId22"/>
    <p:sldId id="1278" r:id="rId23"/>
    <p:sldId id="586" r:id="rId24"/>
    <p:sldId id="1348" r:id="rId25"/>
    <p:sldId id="569" r:id="rId26"/>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64" d="100"/>
          <a:sy n="64" d="100"/>
        </p:scale>
        <p:origin x="844" y="48"/>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handoutMaster" Target="handoutMasters/handout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notesMaster" Target="notesMasters/notesMaster1.xml"/><Relationship Id="rId30"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5" Type="http://schemas.openxmlformats.org/officeDocument/2006/relationships/slide" Target="slides/slide17.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641197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660945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186543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155251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3750518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pPr marL="0" marR="0" lvl="0" indent="0" algn="r" defTabSz="927511" rtl="0" eaLnBrk="1" fontAlgn="auto" latinLnBrk="0" hangingPunct="1">
              <a:lnSpc>
                <a:spcPct val="100000"/>
              </a:lnSpc>
              <a:spcBef>
                <a:spcPts val="0"/>
              </a:spcBef>
              <a:spcAft>
                <a:spcPts val="0"/>
              </a:spcAft>
              <a:buClrTx/>
              <a:buSzTx/>
              <a:buFontTx/>
              <a:buNone/>
              <a:tabLst/>
              <a:defRPr/>
            </a:pPr>
            <a:fld id="{1FC14DE6-ED1D-4A09-89DC-AC03E4800BE7}"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27511"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Tree>
    <p:extLst>
      <p:ext uri="{BB962C8B-B14F-4D97-AF65-F5344CB8AC3E}">
        <p14:creationId xmlns:p14="http://schemas.microsoft.com/office/powerpoint/2010/main" val="2374470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34063371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12803823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51478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414879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zh-TW" altLang="en-US"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CONFIDENTIAL</a:t>
            </a:r>
            <a:endParaRPr lang="zh-TW" altLang="en-US"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1BB26194-F2CA-4C1B-AA05-19E9019FDD20}" type="slidenum">
              <a:rPr lang="zh-TW" altLang="en-US" smtClean="0"/>
              <a:pPr/>
              <a:t>‹#›</a:t>
            </a:fld>
            <a:endParaRPr lang="zh-TW" altLang="en-US" dirty="0"/>
          </a:p>
        </p:txBody>
      </p:sp>
    </p:spTree>
    <p:extLst>
      <p:ext uri="{BB962C8B-B14F-4D97-AF65-F5344CB8AC3E}">
        <p14:creationId xmlns:p14="http://schemas.microsoft.com/office/powerpoint/2010/main" val="126436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userDrawn="1"/>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0006950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zh-TW" altLang="en-US"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CONFIDENTIAL</a:t>
            </a:r>
            <a:endParaRPr lang="zh-TW" altLang="en-US"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dirty="0"/>
              <a:t>P</a:t>
            </a:r>
            <a:fld id="{1BB26194-F2CA-4C1B-AA05-19E9019FDD20}" type="slidenum">
              <a:rPr lang="zh-TW" altLang="en-US" smtClean="0"/>
              <a:t>‹#›</a:t>
            </a:fld>
            <a:endParaRPr lang="zh-TW" altLang="en-US" dirty="0"/>
          </a:p>
        </p:txBody>
      </p:sp>
    </p:spTree>
    <p:extLst>
      <p:ext uri="{BB962C8B-B14F-4D97-AF65-F5344CB8AC3E}">
        <p14:creationId xmlns:p14="http://schemas.microsoft.com/office/powerpoint/2010/main" val="24874896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Front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07132174-888F-440C-9143-1F1DFB64FA96}"/>
              </a:ext>
            </a:extLst>
          </p:cNvPr>
          <p:cNvSpPr>
            <a:spLocks noGrp="1"/>
          </p:cNvSpPr>
          <p:nvPr>
            <p:ph type="ctrTitle"/>
          </p:nvPr>
        </p:nvSpPr>
        <p:spPr>
          <a:xfrm>
            <a:off x="1737645" y="1806033"/>
            <a:ext cx="8799320" cy="1847536"/>
          </a:xfrm>
        </p:spPr>
        <p:txBody>
          <a:bodyPr anchor="ctr">
            <a:normAutofit/>
          </a:bodyPr>
          <a:lstStyle>
            <a:lvl1pPr algn="l">
              <a:lnSpc>
                <a:spcPct val="100000"/>
              </a:lnSpc>
              <a:defRPr sz="4500"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4F2EF876-0946-46B9-87B2-3199214A073D}"/>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1279008-1B12-4A1F-8DC4-B305832C7CB4}"/>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A9D7CDC0-50DE-498F-80DB-1A3B4BE2856F}"/>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8" name="內容版面配置區 7">
            <a:extLst>
              <a:ext uri="{FF2B5EF4-FFF2-40B4-BE49-F238E27FC236}">
                <a16:creationId xmlns:a16="http://schemas.microsoft.com/office/drawing/2014/main" id="{C4388B75-AF63-4DCA-847B-284ADD927C2B}"/>
              </a:ext>
            </a:extLst>
          </p:cNvPr>
          <p:cNvSpPr>
            <a:spLocks noGrp="1"/>
          </p:cNvSpPr>
          <p:nvPr>
            <p:ph sz="quarter" idx="13"/>
          </p:nvPr>
        </p:nvSpPr>
        <p:spPr>
          <a:xfrm>
            <a:off x="1737645" y="4715042"/>
            <a:ext cx="8798594" cy="708025"/>
          </a:xfrm>
        </p:spPr>
        <p:txBody>
          <a:bodyPr anchor="ctr">
            <a:normAutofit/>
          </a:bodyPr>
          <a:lstStyle>
            <a:lvl1pPr marL="0" indent="0" algn="l">
              <a:buNone/>
              <a:defRPr sz="1800" baseline="0">
                <a:solidFill>
                  <a:srgbClr val="003F7C"/>
                </a:solidFill>
                <a:latin typeface="Calibri" panose="020F0502020204030204" pitchFamily="34" charset="0"/>
                <a:ea typeface="微軟正黑體" panose="020B0604030504040204" pitchFamily="34" charset="-120"/>
              </a:defRPr>
            </a:lvl1pPr>
            <a:lvl2pPr marL="457200" indent="0">
              <a:buNone/>
              <a:defRPr sz="1800"/>
            </a:lvl2pPr>
          </a:lstStyle>
          <a:p>
            <a:pPr lvl="0"/>
            <a:r>
              <a:rPr lang="zh-TW" altLang="en-US" dirty="0"/>
              <a:t>按一下以編輯母片文字樣式</a:t>
            </a:r>
          </a:p>
        </p:txBody>
      </p:sp>
      <p:sp>
        <p:nvSpPr>
          <p:cNvPr id="10" name="文字版面配置區 9">
            <a:extLst>
              <a:ext uri="{FF2B5EF4-FFF2-40B4-BE49-F238E27FC236}">
                <a16:creationId xmlns:a16="http://schemas.microsoft.com/office/drawing/2014/main" id="{B5AE84F3-8F44-4934-9FCF-C577317BBD51}"/>
              </a:ext>
            </a:extLst>
          </p:cNvPr>
          <p:cNvSpPr>
            <a:spLocks noGrp="1"/>
          </p:cNvSpPr>
          <p:nvPr>
            <p:ph type="body" sz="quarter" idx="15"/>
          </p:nvPr>
        </p:nvSpPr>
        <p:spPr>
          <a:xfrm>
            <a:off x="1737645" y="3777242"/>
            <a:ext cx="8798594" cy="786050"/>
          </a:xfrm>
        </p:spPr>
        <p:txBody>
          <a:bodyPr>
            <a:normAutofit/>
          </a:bodyPr>
          <a:lstStyle>
            <a:lvl1pPr marL="0" indent="0" algn="l">
              <a:buNone/>
              <a:defRPr sz="3000" baseline="0">
                <a:latin typeface="Calibri" panose="020F0502020204030204" pitchFamily="34" charset="0"/>
                <a:ea typeface="微軟正黑體" panose="020B0604030504040204" pitchFamily="34" charset="-120"/>
              </a:defRPr>
            </a:lvl1pPr>
          </a:lstStyle>
          <a:p>
            <a:pPr lvl="0"/>
            <a:endParaRPr lang="zh-TW" altLang="en-US" dirty="0"/>
          </a:p>
        </p:txBody>
      </p:sp>
    </p:spTree>
    <p:extLst>
      <p:ext uri="{BB962C8B-B14F-4D97-AF65-F5344CB8AC3E}">
        <p14:creationId xmlns:p14="http://schemas.microsoft.com/office/powerpoint/2010/main" val="598130704"/>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able of Contents">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8" name="內容版面配置區 7">
            <a:extLst>
              <a:ext uri="{FF2B5EF4-FFF2-40B4-BE49-F238E27FC236}">
                <a16:creationId xmlns:a16="http://schemas.microsoft.com/office/drawing/2014/main" id="{0198EE10-893F-46D5-B58B-34DA1CAEF4B7}"/>
              </a:ext>
            </a:extLst>
          </p:cNvPr>
          <p:cNvSpPr>
            <a:spLocks noGrp="1"/>
          </p:cNvSpPr>
          <p:nvPr>
            <p:ph sz="quarter" idx="13"/>
          </p:nvPr>
        </p:nvSpPr>
        <p:spPr>
          <a:xfrm>
            <a:off x="512521" y="1254114"/>
            <a:ext cx="10603153" cy="4898858"/>
          </a:xfrm>
        </p:spPr>
        <p:txBody>
          <a:bodyPr>
            <a:normAutofit/>
          </a:bodyPr>
          <a:lstStyle>
            <a:lvl1pPr marL="514350" indent="-514350">
              <a:buFont typeface="+mj-lt"/>
              <a:buAutoNum type="arabicPeriod"/>
              <a:defRPr sz="3200" u="none">
                <a:solidFill>
                  <a:srgbClr val="003F7C"/>
                </a:solidFill>
                <a:latin typeface="微軟正黑體" panose="020B0604030504040204" pitchFamily="34" charset="-120"/>
                <a:ea typeface="微軟正黑體" panose="020B0604030504040204" pitchFamily="34" charset="-120"/>
              </a:defRPr>
            </a:lvl1pPr>
            <a:lvl2pPr marL="914400" indent="-457200">
              <a:buFont typeface="+mj-lt"/>
              <a:buAutoNum type="arabicPeriod"/>
              <a:defRPr sz="3200" baseline="0">
                <a:latin typeface="Calibri" panose="020F0502020204030204" pitchFamily="34" charset="0"/>
              </a:defRPr>
            </a:lvl2pPr>
            <a:lvl3pPr marL="1371600" indent="-457200">
              <a:buFont typeface="+mj-lt"/>
              <a:buAutoNum type="arabicPeriod"/>
              <a:defRPr/>
            </a:lvl3pPr>
            <a:lvl4pPr marL="1714500" indent="-342900">
              <a:buFont typeface="+mj-lt"/>
              <a:buAutoNum type="arabicPeriod"/>
              <a:defRPr/>
            </a:lvl4pPr>
            <a:lvl5pPr marL="2171700" indent="-342900">
              <a:buFont typeface="+mj-lt"/>
              <a:buAutoNum type="arabicPeriod"/>
              <a:defRPr/>
            </a:lvl5pPr>
          </a:lstStyle>
          <a:p>
            <a:pPr lvl="1"/>
            <a:r>
              <a:rPr lang="zh-TW" altLang="en-US" dirty="0"/>
              <a:t>按一下以編輯母片文字樣式</a:t>
            </a:r>
            <a:endParaRPr lang="en-US" altLang="zh-TW" dirty="0"/>
          </a:p>
          <a:p>
            <a:pPr lvl="1"/>
            <a:endParaRPr lang="en-US" altLang="zh-TW" dirty="0"/>
          </a:p>
        </p:txBody>
      </p:sp>
    </p:spTree>
    <p:extLst>
      <p:ext uri="{BB962C8B-B14F-4D97-AF65-F5344CB8AC3E}">
        <p14:creationId xmlns:p14="http://schemas.microsoft.com/office/powerpoint/2010/main" val="3683866990"/>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ent">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739BAD10-073C-4CED-A745-4750553792A5}"/>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4" name="日期版面配置區 3">
            <a:extLst>
              <a:ext uri="{FF2B5EF4-FFF2-40B4-BE49-F238E27FC236}">
                <a16:creationId xmlns:a16="http://schemas.microsoft.com/office/drawing/2014/main" id="{B437CCC4-02B6-4E4D-9F14-E800A7039BAE}"/>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2F903F07-A5BB-4A88-ADEA-59B29F87BB8F}"/>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66E9DB57-15FE-4FB6-8D8F-6C6EDEFBE50A}"/>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
        <p:nvSpPr>
          <p:cNvPr id="10" name="內容版面配置區 9">
            <a:extLst>
              <a:ext uri="{FF2B5EF4-FFF2-40B4-BE49-F238E27FC236}">
                <a16:creationId xmlns:a16="http://schemas.microsoft.com/office/drawing/2014/main" id="{2583C997-227C-49A2-B0A8-16CE091815A1}"/>
              </a:ext>
            </a:extLst>
          </p:cNvPr>
          <p:cNvSpPr>
            <a:spLocks noGrp="1"/>
          </p:cNvSpPr>
          <p:nvPr>
            <p:ph sz="quarter" idx="13"/>
          </p:nvPr>
        </p:nvSpPr>
        <p:spPr>
          <a:xfrm>
            <a:off x="487109" y="1208880"/>
            <a:ext cx="10628565" cy="4961183"/>
          </a:xfrm>
        </p:spPr>
        <p:txBody>
          <a:bodyPr/>
          <a:lstStyle>
            <a:lvl1pPr marL="514350" indent="-514350">
              <a:buFont typeface="Wingdings" panose="05000000000000000000" pitchFamily="2" charset="2"/>
              <a:buChar char="Ø"/>
              <a:defRPr baseline="0">
                <a:solidFill>
                  <a:srgbClr val="003F7C"/>
                </a:solidFill>
                <a:latin typeface="Calibri" panose="020F0502020204030204" pitchFamily="34" charset="0"/>
                <a:ea typeface="微軟正黑體" panose="020B0604030504040204" pitchFamily="34" charset="-120"/>
              </a:defRPr>
            </a:lvl1pPr>
            <a:lvl2pPr marL="914400" indent="-457200">
              <a:buFont typeface="Arial" panose="020B0604020202020204" pitchFamily="34" charset="0"/>
              <a:buChar char="•"/>
              <a:defRPr baseline="0">
                <a:solidFill>
                  <a:srgbClr val="003F7C"/>
                </a:solidFill>
                <a:latin typeface="Calibri" panose="020F0502020204030204" pitchFamily="34" charset="0"/>
                <a:ea typeface="微軟正黑體" panose="020B0604030504040204" pitchFamily="34" charset="-120"/>
              </a:defRPr>
            </a:lvl2pPr>
            <a:lvl3pPr marL="1371600" indent="-457200">
              <a:buFont typeface="Wingdings" panose="05000000000000000000" pitchFamily="2" charset="2"/>
              <a:buChar char="ü"/>
              <a:defRPr baseline="0">
                <a:solidFill>
                  <a:srgbClr val="003F7C"/>
                </a:solidFill>
                <a:latin typeface="Calibri" panose="020F0502020204030204" pitchFamily="34" charset="0"/>
                <a:ea typeface="微軟正黑體" panose="020B0604030504040204" pitchFamily="34" charset="-120"/>
              </a:defRPr>
            </a:lvl3pPr>
            <a:lvl4pPr marL="17145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4pPr>
            <a:lvl5pPr marL="2171700" indent="-342900">
              <a:buFont typeface="+mj-lt"/>
              <a:buAutoNum type="arabicPeriod"/>
              <a:defRPr>
                <a:solidFill>
                  <a:srgbClr val="003F7C"/>
                </a:solidFill>
                <a:latin typeface="微軟正黑體" panose="020B0604030504040204" pitchFamily="34" charset="-120"/>
                <a:ea typeface="微軟正黑體" panose="020B0604030504040204" pitchFamily="34" charset="-120"/>
              </a:defRPr>
            </a:lvl5pPr>
          </a:lstStyle>
          <a:p>
            <a:pPr lvl="0"/>
            <a:r>
              <a:rPr lang="zh-TW" altLang="en-US" dirty="0"/>
              <a:t>按一下以編輯母片文字樣式</a:t>
            </a:r>
          </a:p>
          <a:p>
            <a:pPr lvl="1"/>
            <a:r>
              <a:rPr lang="zh-TW" altLang="en-US" dirty="0"/>
              <a:t>第二層</a:t>
            </a:r>
          </a:p>
          <a:p>
            <a:pPr lvl="2"/>
            <a:r>
              <a:rPr lang="zh-TW" altLang="en-US" dirty="0"/>
              <a:t>第三層</a:t>
            </a:r>
          </a:p>
        </p:txBody>
      </p:sp>
    </p:spTree>
    <p:extLst>
      <p:ext uri="{BB962C8B-B14F-4D97-AF65-F5344CB8AC3E}">
        <p14:creationId xmlns:p14="http://schemas.microsoft.com/office/powerpoint/2010/main" val="1165659076"/>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age">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6938667"/>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84F0879-CB1B-4749-8429-2EBB552BE6F9}"/>
              </a:ext>
            </a:extLst>
          </p:cNvPr>
          <p:cNvSpPr>
            <a:spLocks noGrp="1"/>
          </p:cNvSpPr>
          <p:nvPr>
            <p:ph type="title"/>
          </p:nvPr>
        </p:nvSpPr>
        <p:spPr/>
        <p:txBody>
          <a:bodyPr/>
          <a:lstStyle>
            <a:lvl1pPr>
              <a:defRPr baseline="0">
                <a:latin typeface="Calibri" panose="020F0502020204030204" pitchFamily="34" charset="0"/>
                <a:ea typeface="微軟正黑體" panose="020B0604030504040204" pitchFamily="34" charset="-120"/>
              </a:defRPr>
            </a:lvl1pPr>
          </a:lstStyle>
          <a:p>
            <a:r>
              <a:rPr lang="zh-TW" altLang="en-US" dirty="0"/>
              <a:t>按一下以編輯母片標題樣式</a:t>
            </a:r>
          </a:p>
        </p:txBody>
      </p:sp>
      <p:sp>
        <p:nvSpPr>
          <p:cNvPr id="3" name="日期版面配置區 2">
            <a:extLst>
              <a:ext uri="{FF2B5EF4-FFF2-40B4-BE49-F238E27FC236}">
                <a16:creationId xmlns:a16="http://schemas.microsoft.com/office/drawing/2014/main" id="{EA039966-F47E-481B-93AA-BA485FBCFB90}"/>
              </a:ext>
            </a:extLst>
          </p:cNvPr>
          <p:cNvSpPr>
            <a:spLocks noGrp="1"/>
          </p:cNvSpPr>
          <p:nvPr>
            <p:ph type="dt" sz="half" idx="10"/>
          </p:nvPr>
        </p:nvSpPr>
        <p:spPr/>
        <p:txBody>
          <a:bodyPr/>
          <a:lstStyle>
            <a:lvl1pPr>
              <a:defRPr baseline="0">
                <a:solidFill>
                  <a:schemeClr val="bg1"/>
                </a:solidFill>
                <a:latin typeface="Calibri" panose="020F0502020204030204" pitchFamily="34" charset="0"/>
              </a:defRPr>
            </a:lvl1pPr>
          </a:lstStyle>
          <a:p>
            <a:r>
              <a:rPr lang="en-US" altLang="zh-TW"/>
              <a:t>©2022 Tong Hsing</a:t>
            </a:r>
            <a:endParaRPr lang="en-US" altLang="zh-TW" dirty="0"/>
          </a:p>
        </p:txBody>
      </p:sp>
      <p:sp>
        <p:nvSpPr>
          <p:cNvPr id="4" name="頁尾版面配置區 3">
            <a:extLst>
              <a:ext uri="{FF2B5EF4-FFF2-40B4-BE49-F238E27FC236}">
                <a16:creationId xmlns:a16="http://schemas.microsoft.com/office/drawing/2014/main" id="{563189ED-5566-41FC-BCEB-685FDA8935EA}"/>
              </a:ext>
            </a:extLst>
          </p:cNvPr>
          <p:cNvSpPr>
            <a:spLocks noGrp="1"/>
          </p:cNvSpPr>
          <p:nvPr>
            <p:ph type="ftr" sz="quarter" idx="11"/>
          </p:nvPr>
        </p:nvSpPr>
        <p:spPr/>
        <p:txBody>
          <a:bodyPr/>
          <a:lstStyle>
            <a:lvl1pPr>
              <a:defRPr baseline="0">
                <a:solidFill>
                  <a:schemeClr val="bg1"/>
                </a:solidFill>
                <a:latin typeface="Calibri" panose="020F0502020204030204" pitchFamily="34" charset="0"/>
              </a:defRPr>
            </a:lvl1pPr>
          </a:lstStyle>
          <a:p>
            <a:r>
              <a:rPr lang="en-US" altLang="zh-TW"/>
              <a:t>Tong hsing property</a:t>
            </a:r>
            <a:endParaRPr lang="en-US" altLang="zh-TW" dirty="0"/>
          </a:p>
        </p:txBody>
      </p:sp>
      <p:sp>
        <p:nvSpPr>
          <p:cNvPr id="5" name="投影片編號版面配置區 4">
            <a:extLst>
              <a:ext uri="{FF2B5EF4-FFF2-40B4-BE49-F238E27FC236}">
                <a16:creationId xmlns:a16="http://schemas.microsoft.com/office/drawing/2014/main" id="{AEA977E1-2625-4E31-A8E3-CB1FA29D9E24}"/>
              </a:ext>
            </a:extLst>
          </p:cNvPr>
          <p:cNvSpPr>
            <a:spLocks noGrp="1"/>
          </p:cNvSpPr>
          <p:nvPr>
            <p:ph type="sldNum" sz="quarter" idx="12"/>
          </p:nvPr>
        </p:nvSpPr>
        <p:spPr/>
        <p:txBody>
          <a:bodyPr/>
          <a:lstStyle>
            <a:lvl1pPr>
              <a:defRPr baseline="0">
                <a:latin typeface="Calibri" panose="020F0502020204030204" pitchFamily="34" charset="0"/>
              </a:defRPr>
            </a:lvl1p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666093820"/>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Q&amp;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baseline="0">
                <a:solidFill>
                  <a:schemeClr val="bg1"/>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lvl1pPr>
              <a:defRPr baseline="0">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
        <p:nvSpPr>
          <p:cNvPr id="5" name="Rectangle 11">
            <a:extLst>
              <a:ext uri="{FF2B5EF4-FFF2-40B4-BE49-F238E27FC236}">
                <a16:creationId xmlns:a16="http://schemas.microsoft.com/office/drawing/2014/main" id="{DC5CC44E-276E-49F6-97C0-22771F814437}"/>
              </a:ext>
            </a:extLst>
          </p:cNvPr>
          <p:cNvSpPr>
            <a:spLocks noChangeArrowheads="1"/>
          </p:cNvSpPr>
          <p:nvPr/>
        </p:nvSpPr>
        <p:spPr bwMode="auto">
          <a:xfrm>
            <a:off x="1523406" y="2585913"/>
            <a:ext cx="8702938" cy="1323439"/>
          </a:xfrm>
          <a:prstGeom prst="rect">
            <a:avLst/>
          </a:prstGeom>
          <a:noFill/>
          <a:ln w="9525">
            <a:noFill/>
            <a:miter lim="800000"/>
            <a:headEnd/>
            <a:tailEnd/>
          </a:ln>
          <a:effectLst/>
        </p:spPr>
        <p:txBody>
          <a:bodyPr wrap="square">
            <a:spAutoFit/>
          </a:bodyPr>
          <a:lstStyle/>
          <a:p>
            <a:pPr algn="ctr">
              <a:spcBef>
                <a:spcPct val="25000"/>
              </a:spcBef>
            </a:pPr>
            <a:r>
              <a:rPr lang="en-US" altLang="zh-TW" sz="8000" spc="-50" baseline="0" dirty="0">
                <a:solidFill>
                  <a:srgbClr val="003F7C"/>
                </a:solidFill>
                <a:latin typeface="Calibri" panose="020F0502020204030204" pitchFamily="34" charset="0"/>
                <a:ea typeface="微軟正黑體" panose="020B0604030504040204" pitchFamily="34" charset="-120"/>
                <a:cs typeface="+mj-cs"/>
              </a:rPr>
              <a:t>Q &amp; A</a:t>
            </a:r>
          </a:p>
        </p:txBody>
      </p:sp>
    </p:spTree>
    <p:extLst>
      <p:ext uri="{BB962C8B-B14F-4D97-AF65-F5344CB8AC3E}">
        <p14:creationId xmlns:p14="http://schemas.microsoft.com/office/powerpoint/2010/main" val="2265840331"/>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8E439664-F329-428D-8734-CBAE1FED9539}"/>
              </a:ext>
            </a:extLst>
          </p:cNvPr>
          <p:cNvSpPr>
            <a:spLocks noGrp="1"/>
          </p:cNvSpPr>
          <p:nvPr>
            <p:ph type="dt" sz="half" idx="10"/>
          </p:nvPr>
        </p:nvSpPr>
        <p:spPr/>
        <p:txBody>
          <a:bodyPr/>
          <a:lstStyle>
            <a:lvl1pPr>
              <a:defRPr>
                <a:solidFill>
                  <a:schemeClr val="bg1"/>
                </a:solidFill>
              </a:defRPr>
            </a:lvl1pPr>
          </a:lstStyle>
          <a:p>
            <a:r>
              <a:rPr lang="en-US" altLang="zh-TW"/>
              <a:t>©2022 Tong Hsing</a:t>
            </a:r>
            <a:endParaRPr lang="en-US" altLang="zh-TW" dirty="0"/>
          </a:p>
        </p:txBody>
      </p:sp>
      <p:sp>
        <p:nvSpPr>
          <p:cNvPr id="3" name="頁尾版面配置區 2">
            <a:extLst>
              <a:ext uri="{FF2B5EF4-FFF2-40B4-BE49-F238E27FC236}">
                <a16:creationId xmlns:a16="http://schemas.microsoft.com/office/drawing/2014/main" id="{A3C497D1-AA85-4A3B-B1B7-47552442F65F}"/>
              </a:ext>
            </a:extLst>
          </p:cNvPr>
          <p:cNvSpPr>
            <a:spLocks noGrp="1"/>
          </p:cNvSpPr>
          <p:nvPr>
            <p:ph type="ftr" sz="quarter" idx="11"/>
          </p:nvPr>
        </p:nvSpPr>
        <p:spPr/>
        <p:txBody>
          <a:bodyPr/>
          <a:lstStyle>
            <a:lvl1pPr>
              <a:defRPr>
                <a:solidFill>
                  <a:schemeClr val="bg1"/>
                </a:solidFill>
              </a:defRPr>
            </a:lvl1pPr>
          </a:lstStyle>
          <a:p>
            <a:r>
              <a:rPr lang="en-US" altLang="zh-TW"/>
              <a:t>Tong hsing property</a:t>
            </a:r>
            <a:endParaRPr lang="en-US" altLang="zh-TW" dirty="0"/>
          </a:p>
        </p:txBody>
      </p:sp>
      <p:sp>
        <p:nvSpPr>
          <p:cNvPr id="4" name="投影片編號版面配置區 3">
            <a:extLst>
              <a:ext uri="{FF2B5EF4-FFF2-40B4-BE49-F238E27FC236}">
                <a16:creationId xmlns:a16="http://schemas.microsoft.com/office/drawing/2014/main" id="{ACADEA6A-8ADE-43ED-8839-CB99EE9D2390}"/>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135410261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r>
              <a:rPr lang="en-US" altLang="zh-TW"/>
              <a:t>©2022 Tong Hsing</a:t>
            </a:r>
            <a:endParaRPr lang="en-US" altLang="zh-TW" dirty="0"/>
          </a:p>
        </p:txBody>
      </p:sp>
      <p:sp>
        <p:nvSpPr>
          <p:cNvPr id="5" name="Footer Placeholder 4"/>
          <p:cNvSpPr>
            <a:spLocks noGrp="1"/>
          </p:cNvSpPr>
          <p:nvPr>
            <p:ph type="ftr" sz="quarter" idx="11"/>
          </p:nvPr>
        </p:nvSpPr>
        <p:spPr/>
        <p:txBody>
          <a:bodyPr/>
          <a:lstStyle/>
          <a:p>
            <a:r>
              <a:rPr lang="en-US" altLang="zh-TW"/>
              <a:t>Tong hsing property</a:t>
            </a:r>
            <a:endParaRPr lang="en-US" altLang="zh-TW" dirty="0"/>
          </a:p>
        </p:txBody>
      </p:sp>
      <p:sp>
        <p:nvSpPr>
          <p:cNvPr id="6" name="Slide Number Placeholder 5"/>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pic>
        <p:nvPicPr>
          <p:cNvPr id="7" name="圖片 6">
            <a:extLst>
              <a:ext uri="{FF2B5EF4-FFF2-40B4-BE49-F238E27FC236}">
                <a16:creationId xmlns:a16="http://schemas.microsoft.com/office/drawing/2014/main" id="{22DE1767-0A9C-CCDC-D684-1AD1B1B801D1}"/>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8" name="Rectangle 6">
            <a:extLst>
              <a:ext uri="{FF2B5EF4-FFF2-40B4-BE49-F238E27FC236}">
                <a16:creationId xmlns:a16="http://schemas.microsoft.com/office/drawing/2014/main" id="{30325B1E-EA26-FA9C-0A13-8B46F851EEE8}"/>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73687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image" Target="../media/image3.jp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image" Target="../media/image1.png"/><Relationship Id="rId5" Type="http://schemas.openxmlformats.org/officeDocument/2006/relationships/slideLayout" Target="../slideLayouts/slideLayout27.xml"/><Relationship Id="rId10" Type="http://schemas.openxmlformats.org/officeDocument/2006/relationships/image" Target="../media/image3.jpg"/><Relationship Id="rId4" Type="http://schemas.openxmlformats.org/officeDocument/2006/relationships/slideLayout" Target="../slideLayouts/slideLayout26.xml"/><Relationship Id="rId9"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
        <p:nvSpPr>
          <p:cNvPr id="7" name="文字方塊 6">
            <a:extLst>
              <a:ext uri="{FF2B5EF4-FFF2-40B4-BE49-F238E27FC236}">
                <a16:creationId xmlns:a16="http://schemas.microsoft.com/office/drawing/2014/main" id="{514A8911-DF86-EB5F-A8F6-748C1BE75E53}"/>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4" name="文字方塊 13">
            <a:extLst>
              <a:ext uri="{FF2B5EF4-FFF2-40B4-BE49-F238E27FC236}">
                <a16:creationId xmlns:a16="http://schemas.microsoft.com/office/drawing/2014/main" id="{F1AA9D47-8808-F8B4-DBD4-264544F786C6}"/>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文字方塊 11">
            <a:extLst>
              <a:ext uri="{FF2B5EF4-FFF2-40B4-BE49-F238E27FC236}">
                <a16:creationId xmlns:a16="http://schemas.microsoft.com/office/drawing/2014/main" id="{DB58B80F-2448-E402-98C6-5B753ED42DBB}"/>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AB17B5C3-89E7-156B-00C2-3E196B5095EE}"/>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9">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©2022 Tong Hsing</a:t>
            </a:r>
            <a:endParaRPr lang="en-US" altLang="zh-TW" dirty="0">
              <a:solidFill>
                <a:schemeClr val="bg1"/>
              </a:solidFill>
            </a:endParaRPr>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solidFill>
                  <a:schemeClr val="bg1"/>
                </a:solidFill>
              </a:rPr>
              <a:t>TONG HSING CONFIDENTIAL</a:t>
            </a:r>
            <a:endParaRPr lang="en-US" altLang="zh-TW" dirty="0">
              <a:solidFill>
                <a:schemeClr val="bg1"/>
              </a:solidFill>
            </a:endParaRPr>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1BB26194-F2CA-4C1B-AA05-19E9019FDD20}" type="slidenum">
              <a:rPr lang="zh-TW" altLang="en-US" smtClean="0"/>
              <a:pPr/>
              <a:t>‹#›</a:t>
            </a:fld>
            <a:endParaRPr lang="zh-TW" altLang="en-US" dirty="0"/>
          </a:p>
        </p:txBody>
      </p:sp>
      <p:sp>
        <p:nvSpPr>
          <p:cNvPr id="9" name="文字方塊 8">
            <a:extLst>
              <a:ext uri="{FF2B5EF4-FFF2-40B4-BE49-F238E27FC236}">
                <a16:creationId xmlns:a16="http://schemas.microsoft.com/office/drawing/2014/main" id="{E65C4126-D6D2-7044-E24C-249508483CC7}"/>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626C0FFA-25BE-EC09-7466-D54B45E4C59C}"/>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2982762"/>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Lst>
  <p:hf hdr="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0">
            <a:lum/>
          </a:blip>
          <a:srcRect/>
          <a:stretch>
            <a:fillRect/>
          </a:stretch>
        </a:blipFill>
        <a:effectLst/>
      </p:bgPr>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B3783B8-5E65-49CB-8093-9669E851331C}"/>
              </a:ext>
            </a:extLst>
          </p:cNvPr>
          <p:cNvSpPr>
            <a:spLocks noGrp="1"/>
          </p:cNvSpPr>
          <p:nvPr>
            <p:ph type="title"/>
          </p:nvPr>
        </p:nvSpPr>
        <p:spPr>
          <a:xfrm>
            <a:off x="487110" y="265456"/>
            <a:ext cx="10628565" cy="589123"/>
          </a:xfrm>
          <a:prstGeom prst="rect">
            <a:avLst/>
          </a:prstGeom>
        </p:spPr>
        <p:txBody>
          <a:bodyPr vert="horz" lIns="91440" tIns="45720" rIns="91440" bIns="45720" rtlCol="0" anchor="ctr">
            <a:normAutofit/>
          </a:bodyPr>
          <a:lstStyle/>
          <a:p>
            <a:r>
              <a:rPr lang="zh-TW" altLang="en-US" dirty="0"/>
              <a:t>按一下以編輯母片標題樣式</a:t>
            </a:r>
          </a:p>
        </p:txBody>
      </p:sp>
      <p:sp>
        <p:nvSpPr>
          <p:cNvPr id="3" name="文字版面配置區 2">
            <a:extLst>
              <a:ext uri="{FF2B5EF4-FFF2-40B4-BE49-F238E27FC236}">
                <a16:creationId xmlns:a16="http://schemas.microsoft.com/office/drawing/2014/main" id="{A1E3AB03-3017-43D5-A882-F66E4200720F}"/>
              </a:ext>
            </a:extLst>
          </p:cNvPr>
          <p:cNvSpPr>
            <a:spLocks noGrp="1"/>
          </p:cNvSpPr>
          <p:nvPr>
            <p:ph type="body" idx="1"/>
          </p:nvPr>
        </p:nvSpPr>
        <p:spPr>
          <a:xfrm>
            <a:off x="487110" y="1253330"/>
            <a:ext cx="10628564" cy="4891093"/>
          </a:xfrm>
          <a:prstGeom prst="rect">
            <a:avLst/>
          </a:prstGeom>
        </p:spPr>
        <p:txBody>
          <a:bodyPr vert="horz" lIns="91440" tIns="45720" rIns="9144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p:txBody>
      </p:sp>
      <p:sp>
        <p:nvSpPr>
          <p:cNvPr id="4" name="日期版面配置區 3">
            <a:extLst>
              <a:ext uri="{FF2B5EF4-FFF2-40B4-BE49-F238E27FC236}">
                <a16:creationId xmlns:a16="http://schemas.microsoft.com/office/drawing/2014/main" id="{458A00B1-E34E-4038-A014-C2DA12BD8861}"/>
              </a:ext>
            </a:extLst>
          </p:cNvPr>
          <p:cNvSpPr>
            <a:spLocks noGrp="1"/>
          </p:cNvSpPr>
          <p:nvPr>
            <p:ph type="dt" sz="half" idx="2"/>
          </p:nvPr>
        </p:nvSpPr>
        <p:spPr>
          <a:xfrm>
            <a:off x="205809" y="648454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t>©2022 Tong Hsing</a:t>
            </a:r>
            <a:endParaRPr lang="en-US" altLang="zh-TW" dirty="0"/>
          </a:p>
        </p:txBody>
      </p:sp>
      <p:sp>
        <p:nvSpPr>
          <p:cNvPr id="5" name="頁尾版面配置區 4">
            <a:extLst>
              <a:ext uri="{FF2B5EF4-FFF2-40B4-BE49-F238E27FC236}">
                <a16:creationId xmlns:a16="http://schemas.microsoft.com/office/drawing/2014/main" id="{F3E38336-0CC9-4408-B9D6-FB6864C3576E}"/>
              </a:ext>
            </a:extLst>
          </p:cNvPr>
          <p:cNvSpPr>
            <a:spLocks noGrp="1"/>
          </p:cNvSpPr>
          <p:nvPr>
            <p:ph type="ftr" sz="quarter" idx="3"/>
          </p:nvPr>
        </p:nvSpPr>
        <p:spPr>
          <a:xfrm>
            <a:off x="4038600" y="6484540"/>
            <a:ext cx="4114800" cy="365125"/>
          </a:xfrm>
          <a:prstGeom prst="rect">
            <a:avLst/>
          </a:prstGeom>
        </p:spPr>
        <p:txBody>
          <a:bodyPr vert="horz" lIns="91440" tIns="45720" rIns="91440" bIns="45720" rtlCol="0" anchor="ctr"/>
          <a:lstStyle>
            <a:lvl1pPr algn="ctr">
              <a:defRPr sz="1200" baseline="0">
                <a:solidFill>
                  <a:schemeClr val="tx1">
                    <a:tint val="75000"/>
                  </a:schemeClr>
                </a:solidFill>
                <a:latin typeface="Calibri" panose="020F0502020204030204" pitchFamily="34" charset="0"/>
                <a:ea typeface="微軟正黑體" panose="020B0604030504040204" pitchFamily="34" charset="-120"/>
              </a:defRPr>
            </a:lvl1pPr>
          </a:lstStyle>
          <a:p>
            <a:r>
              <a:rPr lang="en-US" altLang="zh-TW"/>
              <a:t>Tong hsing property</a:t>
            </a:r>
            <a:endParaRPr lang="en-US" altLang="zh-TW" dirty="0"/>
          </a:p>
        </p:txBody>
      </p:sp>
      <p:sp>
        <p:nvSpPr>
          <p:cNvPr id="6" name="投影片編號版面配置區 5">
            <a:extLst>
              <a:ext uri="{FF2B5EF4-FFF2-40B4-BE49-F238E27FC236}">
                <a16:creationId xmlns:a16="http://schemas.microsoft.com/office/drawing/2014/main" id="{4B52BC01-1F96-47EE-9709-C622A90B77CF}"/>
              </a:ext>
            </a:extLst>
          </p:cNvPr>
          <p:cNvSpPr>
            <a:spLocks noGrp="1"/>
          </p:cNvSpPr>
          <p:nvPr>
            <p:ph type="sldNum" sz="quarter" idx="4"/>
          </p:nvPr>
        </p:nvSpPr>
        <p:spPr>
          <a:xfrm>
            <a:off x="9295578" y="6484540"/>
            <a:ext cx="2743200" cy="365125"/>
          </a:xfrm>
          <a:prstGeom prst="rect">
            <a:avLst/>
          </a:prstGeom>
        </p:spPr>
        <p:txBody>
          <a:bodyPr vert="horz" lIns="91440" tIns="45720" rIns="91440" bIns="45720" rtlCol="0" anchor="ctr"/>
          <a:lstStyle>
            <a:lvl1pPr algn="r">
              <a:defRPr sz="1200" baseline="0">
                <a:solidFill>
                  <a:schemeClr val="bg1"/>
                </a:solidFill>
                <a:latin typeface="Calibri" panose="020F0502020204030204" pitchFamily="34" charset="0"/>
                <a:ea typeface="微軟正黑體" panose="020B0604030504040204" pitchFamily="34" charset="-120"/>
              </a:defRPr>
            </a:lvl1pPr>
          </a:lstStyle>
          <a:p>
            <a:r>
              <a:rPr lang="en-US" altLang="zh-TW"/>
              <a:t>P</a:t>
            </a:r>
            <a:fld id="{02F5EDF9-E018-422D-89A0-3D0B9D287D10}" type="slidenum">
              <a:rPr lang="zh-TW" altLang="en-US" smtClean="0"/>
              <a:pPr/>
              <a:t>‹#›</a:t>
            </a:fld>
            <a:endParaRPr lang="en-US" altLang="zh-TW" dirty="0"/>
          </a:p>
        </p:txBody>
      </p:sp>
      <p:sp>
        <p:nvSpPr>
          <p:cNvPr id="9" name="文字方塊 8">
            <a:extLst>
              <a:ext uri="{FF2B5EF4-FFF2-40B4-BE49-F238E27FC236}">
                <a16:creationId xmlns:a16="http://schemas.microsoft.com/office/drawing/2014/main" id="{D27D17EC-FF86-B410-D02C-5B0DF0AB4C89}"/>
              </a:ext>
            </a:extLst>
          </p:cNvPr>
          <p:cNvSpPr txBox="1"/>
          <p:nvPr>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0" name="文字方塊 9">
            <a:extLst>
              <a:ext uri="{FF2B5EF4-FFF2-40B4-BE49-F238E27FC236}">
                <a16:creationId xmlns:a16="http://schemas.microsoft.com/office/drawing/2014/main" id="{7EB17469-CDEE-CCA3-431B-A8829E507F5B}"/>
              </a:ext>
            </a:extLst>
          </p:cNvPr>
          <p:cNvSpPr txBox="1"/>
          <p:nvPr>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
        <p:nvSpPr>
          <p:cNvPr id="7" name="日期版面配置區 9">
            <a:extLst>
              <a:ext uri="{FF2B5EF4-FFF2-40B4-BE49-F238E27FC236}">
                <a16:creationId xmlns:a16="http://schemas.microsoft.com/office/drawing/2014/main" id="{93F1172E-3396-EC23-EEE9-195640270CE0}"/>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BC44FAB6-4147-ADF5-23CF-A8159BB0CAB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1" name="圖片 10">
            <a:extLst>
              <a:ext uri="{FF2B5EF4-FFF2-40B4-BE49-F238E27FC236}">
                <a16:creationId xmlns:a16="http://schemas.microsoft.com/office/drawing/2014/main" id="{BA975F9C-EF96-E7EF-59B1-82604AA2F9DB}"/>
              </a:ext>
            </a:extLst>
          </p:cNvPr>
          <p:cNvPicPr>
            <a:picLocks noChangeAspect="1"/>
          </p:cNvPicPr>
          <p:nvPr userDrawn="1"/>
        </p:nvPicPr>
        <p:blipFill>
          <a:blip r:embed="rId11"/>
          <a:stretch>
            <a:fillRect/>
          </a:stretch>
        </p:blipFill>
        <p:spPr>
          <a:xfrm>
            <a:off x="11361413" y="203086"/>
            <a:ext cx="698488" cy="584040"/>
          </a:xfrm>
          <a:prstGeom prst="rect">
            <a:avLst/>
          </a:prstGeom>
        </p:spPr>
      </p:pic>
      <p:sp>
        <p:nvSpPr>
          <p:cNvPr id="12" name="文字方塊 11">
            <a:extLst>
              <a:ext uri="{FF2B5EF4-FFF2-40B4-BE49-F238E27FC236}">
                <a16:creationId xmlns:a16="http://schemas.microsoft.com/office/drawing/2014/main" id="{1B5309A9-8EDD-415B-B582-30ADB4E92849}"/>
              </a:ext>
            </a:extLst>
          </p:cNvPr>
          <p:cNvSpPr txBox="1"/>
          <p:nvPr userDrawn="1">
            <p:extLst>
              <p:ext uri="{1162E1C5-73C7-4A58-AE30-91384D911F3F}">
                <p184:classification xmlns:p184="http://schemas.microsoft.com/office/powerpoint/2018/4/main" val="hdr"/>
              </p:ext>
            </p:extLst>
          </p:nvPr>
        </p:nvSpPr>
        <p:spPr>
          <a:xfrm>
            <a:off x="63500" y="63500"/>
            <a:ext cx="1374775"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Security C-TH Confidential</a:t>
            </a:r>
          </a:p>
        </p:txBody>
      </p:sp>
      <p:sp>
        <p:nvSpPr>
          <p:cNvPr id="13" name="文字方塊 12">
            <a:extLst>
              <a:ext uri="{FF2B5EF4-FFF2-40B4-BE49-F238E27FC236}">
                <a16:creationId xmlns:a16="http://schemas.microsoft.com/office/drawing/2014/main" id="{53D16CAB-17AB-1BC3-C25B-8D28FBB2AAB8}"/>
              </a:ext>
            </a:extLst>
          </p:cNvPr>
          <p:cNvSpPr txBox="1"/>
          <p:nvPr userDrawn="1">
            <p:extLst>
              <p:ext uri="{1162E1C5-73C7-4A58-AE30-91384D911F3F}">
                <p184:classification xmlns:p184="http://schemas.microsoft.com/office/powerpoint/2018/4/main" val="ftr"/>
              </p:ext>
            </p:extLst>
          </p:nvPr>
        </p:nvSpPr>
        <p:spPr>
          <a:xfrm>
            <a:off x="10361613" y="6642100"/>
            <a:ext cx="1795462" cy="152400"/>
          </a:xfrm>
          <a:prstGeom prst="rect">
            <a:avLst/>
          </a:prstGeom>
        </p:spPr>
        <p:txBody>
          <a:bodyPr horzOverflow="overflow" lIns="0" tIns="0" rIns="0" bIns="0">
            <a:spAutoFit/>
          </a:bodyPr>
          <a:lstStyle/>
          <a:p>
            <a:pPr algn="l"/>
            <a:r>
              <a:rPr lang="zh-TW" altLang="en-US" sz="1000">
                <a:solidFill>
                  <a:srgbClr val="ADADAD"/>
                </a:solidFill>
                <a:latin typeface="Calibri" panose="020F0502020204030204" pitchFamily="34" charset="0"/>
                <a:cs typeface="Calibri" panose="020F0502020204030204" pitchFamily="34" charset="0"/>
              </a:rPr>
              <a:t>Labeler:{ paking.shen@theil.com }</a:t>
            </a:r>
          </a:p>
        </p:txBody>
      </p:sp>
    </p:spTree>
    <p:extLst>
      <p:ext uri="{BB962C8B-B14F-4D97-AF65-F5344CB8AC3E}">
        <p14:creationId xmlns:p14="http://schemas.microsoft.com/office/powerpoint/2010/main" val="234245251"/>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Lst>
  <p:hf hdr="0" ftr="0" dt="0"/>
  <p:txStyles>
    <p:titleStyle>
      <a:lvl1pPr algn="l" defTabSz="914400" rtl="0" eaLnBrk="1" latinLnBrk="0" hangingPunct="1">
        <a:lnSpc>
          <a:spcPct val="100000"/>
        </a:lnSpc>
        <a:spcBef>
          <a:spcPct val="0"/>
        </a:spcBef>
        <a:buNone/>
        <a:defRPr lang="zh-TW" altLang="en-US" sz="4500" kern="1200" spc="-50" baseline="0" dirty="0">
          <a:solidFill>
            <a:srgbClr val="003F7C"/>
          </a:solidFill>
          <a:latin typeface="Calibri" panose="020F0502020204030204" pitchFamily="34" charset="0"/>
          <a:ea typeface="微軟正黑體" panose="020B0604030504040204" pitchFamily="34" charset="-120"/>
          <a:cs typeface="+mj-cs"/>
        </a:defRPr>
      </a:lvl1pPr>
    </p:titleStyle>
    <p:bodyStyle>
      <a:lvl1pPr marL="514350" indent="-514350" algn="l" defTabSz="914400" rtl="0" eaLnBrk="1" latinLnBrk="0" hangingPunct="1">
        <a:lnSpc>
          <a:spcPct val="100000"/>
        </a:lnSpc>
        <a:spcBef>
          <a:spcPts val="1000"/>
        </a:spcBef>
        <a:buFont typeface="Wingdings" panose="05000000000000000000" pitchFamily="2" charset="2"/>
        <a:buChar char="Ø"/>
        <a:defRPr sz="2800" kern="1200" baseline="0">
          <a:solidFill>
            <a:srgbClr val="003F7C"/>
          </a:solidFill>
          <a:latin typeface="Calibri" panose="020F0502020204030204" pitchFamily="34" charset="0"/>
          <a:ea typeface="微軟正黑體" panose="020B0604030504040204" pitchFamily="34" charset="-120"/>
          <a:cs typeface="+mn-cs"/>
        </a:defRPr>
      </a:lvl1pPr>
      <a:lvl2pPr marL="914400" indent="-457200" algn="l" defTabSz="914400" rtl="0" eaLnBrk="1" latinLnBrk="0" hangingPunct="1">
        <a:lnSpc>
          <a:spcPct val="100000"/>
        </a:lnSpc>
        <a:spcBef>
          <a:spcPts val="500"/>
        </a:spcBef>
        <a:buFont typeface="Arial" panose="020B0604020202020204" pitchFamily="34" charset="0"/>
        <a:buChar char="•"/>
        <a:defRPr sz="2400" kern="1200" baseline="0">
          <a:solidFill>
            <a:srgbClr val="003F7C"/>
          </a:solidFill>
          <a:latin typeface="Calibri" panose="020F0502020204030204" pitchFamily="34" charset="0"/>
          <a:ea typeface="微軟正黑體" panose="020B0604030504040204" pitchFamily="34" charset="-120"/>
          <a:cs typeface="+mn-cs"/>
        </a:defRPr>
      </a:lvl2pPr>
      <a:lvl3pPr marL="1371600" indent="-457200" algn="l" defTabSz="914400" rtl="0" eaLnBrk="1" latinLnBrk="0" hangingPunct="1">
        <a:lnSpc>
          <a:spcPct val="100000"/>
        </a:lnSpc>
        <a:spcBef>
          <a:spcPts val="500"/>
        </a:spcBef>
        <a:buFont typeface="Wingdings" panose="05000000000000000000" pitchFamily="2" charset="2"/>
        <a:buChar char="ü"/>
        <a:defRPr sz="2000" kern="1200" baseline="0">
          <a:solidFill>
            <a:srgbClr val="003F7C"/>
          </a:solidFill>
          <a:latin typeface="Calibri" panose="020F0502020204030204" pitchFamily="34" charset="0"/>
          <a:ea typeface="微軟正黑體" panose="020B0604030504040204" pitchFamily="34" charset="-12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0.xml"/><Relationship Id="rId1" Type="http://schemas.openxmlformats.org/officeDocument/2006/relationships/themeOverride" Target="../theme/themeOverride1.xml"/><Relationship Id="rId5" Type="http://schemas.openxmlformats.org/officeDocument/2006/relationships/image" Target="../media/image11.png"/><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0.xml"/><Relationship Id="rId1" Type="http://schemas.openxmlformats.org/officeDocument/2006/relationships/themeOverride" Target="../theme/themeOverride2.xml"/><Relationship Id="rId5" Type="http://schemas.openxmlformats.org/officeDocument/2006/relationships/image" Target="../media/image12.png"/><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0.xml"/><Relationship Id="rId1" Type="http://schemas.openxmlformats.org/officeDocument/2006/relationships/themeOverride" Target="../theme/themeOverride3.xml"/><Relationship Id="rId5" Type="http://schemas.openxmlformats.org/officeDocument/2006/relationships/image" Target="../media/image13.png"/><Relationship Id="rId4" Type="http://schemas.openxmlformats.org/officeDocument/2006/relationships/image" Target="../media/image3.jp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0.xml"/><Relationship Id="rId1" Type="http://schemas.openxmlformats.org/officeDocument/2006/relationships/themeOverride" Target="../theme/themeOverride4.xml"/><Relationship Id="rId5" Type="http://schemas.openxmlformats.org/officeDocument/2006/relationships/image" Target="../media/image14.png"/><Relationship Id="rId4" Type="http://schemas.openxmlformats.org/officeDocument/2006/relationships/image" Target="../media/image3.jp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4.xml"/><Relationship Id="rId6" Type="http://schemas.openxmlformats.org/officeDocument/2006/relationships/image" Target="../media/image22.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877004" y="2610985"/>
            <a:ext cx="8702938" cy="1900520"/>
          </a:xfrm>
          <a:prstGeom prst="rect">
            <a:avLst/>
          </a:prstGeom>
          <a:noFill/>
          <a:ln w="9525">
            <a:noFill/>
            <a:miter lim="800000"/>
            <a:headEnd/>
            <a:tailEnd/>
          </a:ln>
          <a:effectLst/>
        </p:spPr>
        <p:txBody>
          <a:bodyPr wrap="square">
            <a:spAutoFit/>
          </a:bodyPr>
          <a:lstStyle/>
          <a:p>
            <a:pPr algn="l">
              <a:spcBef>
                <a:spcPct val="25000"/>
              </a:spcBef>
            </a:pPr>
            <a:r>
              <a:rPr lang="zh-TW" altLang="en-US" sz="6000" spc="-50" dirty="0">
                <a:solidFill>
                  <a:srgbClr val="003F7C"/>
                </a:solidFill>
                <a:latin typeface="標楷體" panose="03000509000000000000" pitchFamily="65" charset="-120"/>
                <a:ea typeface="標楷體" panose="03000509000000000000" pitchFamily="65" charset="-120"/>
                <a:cs typeface="+mj-cs"/>
              </a:rPr>
              <a:t>同欣電子</a:t>
            </a: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latin typeface="標楷體" panose="03000509000000000000" pitchFamily="65" charset="-120"/>
                <a:ea typeface="標楷體" panose="03000509000000000000" pitchFamily="65" charset="-120"/>
              </a:rPr>
              <a:t>2024</a:t>
            </a:r>
            <a:r>
              <a:rPr lang="zh-TW" altLang="en-US" sz="2800" dirty="0">
                <a:solidFill>
                  <a:srgbClr val="003F7C"/>
                </a:solidFill>
                <a:latin typeface="標楷體" panose="03000509000000000000" pitchFamily="65" charset="-120"/>
                <a:ea typeface="標楷體" panose="03000509000000000000" pitchFamily="65" charset="-120"/>
              </a:rPr>
              <a:t>年第三季法人說明會</a:t>
            </a:r>
            <a:r>
              <a:rPr lang="en-US" altLang="zh-TW" dirty="0">
                <a:solidFill>
                  <a:srgbClr val="003F7C"/>
                </a:solidFill>
                <a:latin typeface="標楷體" panose="03000509000000000000" pitchFamily="65" charset="-120"/>
                <a:ea typeface="標楷體" panose="03000509000000000000" pitchFamily="65" charset="-120"/>
              </a:rPr>
              <a:t> </a:t>
            </a:r>
          </a:p>
          <a:p>
            <a:pPr algn="l">
              <a:spcBef>
                <a:spcPct val="25000"/>
              </a:spcBef>
            </a:pPr>
            <a:r>
              <a:rPr lang="en-US" altLang="zh-TW" dirty="0">
                <a:solidFill>
                  <a:srgbClr val="003F7C"/>
                </a:solidFill>
                <a:latin typeface="標楷體" panose="03000509000000000000" pitchFamily="65" charset="-120"/>
                <a:ea typeface="標楷體" panose="03000509000000000000" pitchFamily="65" charset="-120"/>
              </a:rPr>
              <a:t>10</a:t>
            </a:r>
            <a:r>
              <a:rPr lang="zh-TW" altLang="en-US" dirty="0">
                <a:solidFill>
                  <a:srgbClr val="003F7C"/>
                </a:solidFill>
                <a:latin typeface="標楷體" panose="03000509000000000000" pitchFamily="65" charset="-120"/>
                <a:ea typeface="標楷體" panose="03000509000000000000" pitchFamily="65" charset="-120"/>
              </a:rPr>
              <a:t>月</a:t>
            </a:r>
            <a:r>
              <a:rPr lang="en-US" altLang="zh-TW" dirty="0">
                <a:solidFill>
                  <a:srgbClr val="003F7C"/>
                </a:solidFill>
                <a:latin typeface="標楷體" panose="03000509000000000000" pitchFamily="65" charset="-120"/>
                <a:ea typeface="標楷體" panose="03000509000000000000" pitchFamily="65" charset="-120"/>
              </a:rPr>
              <a:t>29</a:t>
            </a:r>
            <a:r>
              <a:rPr lang="zh-TW" altLang="en-US" dirty="0">
                <a:solidFill>
                  <a:srgbClr val="003F7C"/>
                </a:solidFill>
                <a:latin typeface="標楷體" panose="03000509000000000000" pitchFamily="65" charset="-120"/>
                <a:ea typeface="標楷體" panose="03000509000000000000" pitchFamily="65" charset="-120"/>
              </a:rPr>
              <a:t>日</a:t>
            </a: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5" name="圖片 4">
            <a:extLst>
              <a:ext uri="{FF2B5EF4-FFF2-40B4-BE49-F238E27FC236}">
                <a16:creationId xmlns:a16="http://schemas.microsoft.com/office/drawing/2014/main" id="{0D37780E-C108-50B5-C4D1-F30BB6091406}"/>
              </a:ext>
            </a:extLst>
          </p:cNvPr>
          <p:cNvPicPr>
            <a:picLocks noChangeAspect="1"/>
          </p:cNvPicPr>
          <p:nvPr/>
        </p:nvPicPr>
        <p:blipFill>
          <a:blip r:embed="rId5"/>
          <a:stretch>
            <a:fillRect/>
          </a:stretch>
        </p:blipFill>
        <p:spPr>
          <a:xfrm>
            <a:off x="268358" y="350253"/>
            <a:ext cx="12374216" cy="5911399"/>
          </a:xfrm>
          <a:prstGeom prst="rect">
            <a:avLst/>
          </a:prstGeom>
        </p:spPr>
      </p:pic>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025925" y="3597820"/>
            <a:ext cx="844269"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+37</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4670040" y="2699023"/>
            <a:ext cx="801918"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+36</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6418457" y="1832985"/>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+2</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6" name="Text Box 17">
            <a:extLst>
              <a:ext uri="{FF2B5EF4-FFF2-40B4-BE49-F238E27FC236}">
                <a16:creationId xmlns:a16="http://schemas.microsoft.com/office/drawing/2014/main" id="{CEFD46F1-293E-31B5-BCED-C2E8B100AB6A}"/>
              </a:ext>
            </a:extLst>
          </p:cNvPr>
          <p:cNvSpPr txBox="1">
            <a:spLocks noChangeArrowheads="1"/>
          </p:cNvSpPr>
          <p:nvPr/>
        </p:nvSpPr>
        <p:spPr bwMode="auto">
          <a:xfrm>
            <a:off x="8007089" y="2352628"/>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-18</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13" name="Text Box 17">
            <a:extLst>
              <a:ext uri="{FF2B5EF4-FFF2-40B4-BE49-F238E27FC236}">
                <a16:creationId xmlns:a16="http://schemas.microsoft.com/office/drawing/2014/main" id="{D8B86915-FF49-15D8-726C-D2D64AE39C7D}"/>
              </a:ext>
            </a:extLst>
          </p:cNvPr>
          <p:cNvSpPr txBox="1">
            <a:spLocks noChangeArrowheads="1"/>
          </p:cNvSpPr>
          <p:nvPr/>
        </p:nvSpPr>
        <p:spPr bwMode="auto">
          <a:xfrm>
            <a:off x="9645453" y="3597820"/>
            <a:ext cx="801917" cy="338554"/>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+8</a:t>
            </a:r>
            <a:r>
              <a:rPr kumimoji="0" lang="zh-TW" altLang="en-US" sz="1600" b="1" i="0" u="none" strike="noStrike" kern="1200" cap="none" spc="0" normalizeH="0" baseline="0" noProof="0" dirty="0">
                <a:ln>
                  <a:noFill/>
                </a:ln>
                <a:solidFill>
                  <a:srgbClr val="FF3300"/>
                </a:solidFill>
                <a:effectLst/>
                <a:uLnTx/>
                <a:uFillTx/>
                <a:latin typeface="Century Gothic" pitchFamily="34" charset="0"/>
                <a:ea typeface="新細明體" pitchFamily="18" charset="-120"/>
                <a:cs typeface="+mn-cs"/>
              </a:rPr>
              <a:t>%</a:t>
            </a:r>
          </a:p>
        </p:txBody>
      </p:sp>
      <p:sp>
        <p:nvSpPr>
          <p:cNvPr id="3" name="標題 2">
            <a:extLst>
              <a:ext uri="{FF2B5EF4-FFF2-40B4-BE49-F238E27FC236}">
                <a16:creationId xmlns:a16="http://schemas.microsoft.com/office/drawing/2014/main" id="{D9B0BFB8-2DF4-4864-9D58-4082746D1D9F}"/>
              </a:ext>
            </a:extLst>
          </p:cNvPr>
          <p:cNvSpPr txBox="1">
            <a:spLocks/>
          </p:cNvSpPr>
          <p:nvPr/>
        </p:nvSpPr>
        <p:spPr>
          <a:xfrm>
            <a:off x="496546" y="2097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歷年營收概況</a:t>
            </a:r>
          </a:p>
        </p:txBody>
      </p:sp>
    </p:spTree>
    <p:extLst>
      <p:ext uri="{BB962C8B-B14F-4D97-AF65-F5344CB8AC3E}">
        <p14:creationId xmlns:p14="http://schemas.microsoft.com/office/powerpoint/2010/main" val="4286449978"/>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日期版面配置區 14">
            <a:extLst>
              <a:ext uri="{FF2B5EF4-FFF2-40B4-BE49-F238E27FC236}">
                <a16:creationId xmlns:a16="http://schemas.microsoft.com/office/drawing/2014/main" id="{8CF48FC6-5D6A-E52D-D6B1-55AE03F5477F}"/>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©2023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標題 2">
            <a:extLst>
              <a:ext uri="{FF2B5EF4-FFF2-40B4-BE49-F238E27FC236}">
                <a16:creationId xmlns:a16="http://schemas.microsoft.com/office/drawing/2014/main" id="{0DE798CF-EF1D-515C-6E45-1649D72D576A}"/>
              </a:ext>
            </a:extLst>
          </p:cNvPr>
          <p:cNvSpPr txBox="1">
            <a:spLocks/>
          </p:cNvSpPr>
          <p:nvPr/>
        </p:nvSpPr>
        <p:spPr>
          <a:xfrm>
            <a:off x="825934" y="85928"/>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季營收概況</a:t>
            </a:r>
            <a:endParaRPr lang="en-US" altLang="zh-TW" dirty="0"/>
          </a:p>
        </p:txBody>
      </p:sp>
      <p:pic>
        <p:nvPicPr>
          <p:cNvPr id="5" name="圖片 4">
            <a:extLst>
              <a:ext uri="{FF2B5EF4-FFF2-40B4-BE49-F238E27FC236}">
                <a16:creationId xmlns:a16="http://schemas.microsoft.com/office/drawing/2014/main" id="{F484E221-83A7-D7FA-D8EA-83A3A8F604B0}"/>
              </a:ext>
            </a:extLst>
          </p:cNvPr>
          <p:cNvPicPr>
            <a:picLocks noChangeAspect="1"/>
          </p:cNvPicPr>
          <p:nvPr/>
        </p:nvPicPr>
        <p:blipFill>
          <a:blip r:embed="rId5"/>
          <a:stretch>
            <a:fillRect/>
          </a:stretch>
        </p:blipFill>
        <p:spPr>
          <a:xfrm>
            <a:off x="267719" y="924339"/>
            <a:ext cx="11656562" cy="5269436"/>
          </a:xfrm>
          <a:prstGeom prst="rect">
            <a:avLst/>
          </a:prstGeom>
        </p:spPr>
      </p:pic>
    </p:spTree>
    <p:extLst>
      <p:ext uri="{BB962C8B-B14F-4D97-AF65-F5344CB8AC3E}">
        <p14:creationId xmlns:p14="http://schemas.microsoft.com/office/powerpoint/2010/main" val="45396145"/>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日期版面配置區 14">
            <a:extLst>
              <a:ext uri="{FF2B5EF4-FFF2-40B4-BE49-F238E27FC236}">
                <a16:creationId xmlns:a16="http://schemas.microsoft.com/office/drawing/2014/main" id="{CD0ED1E9-D649-C5F6-6856-4BE20C36374E}"/>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6" name="圖片 5">
            <a:extLst>
              <a:ext uri="{FF2B5EF4-FFF2-40B4-BE49-F238E27FC236}">
                <a16:creationId xmlns:a16="http://schemas.microsoft.com/office/drawing/2014/main" id="{C9B6C7E0-7766-BBAB-8E71-6CB0E42C5544}"/>
              </a:ext>
            </a:extLst>
          </p:cNvPr>
          <p:cNvPicPr>
            <a:picLocks noChangeAspect="1"/>
          </p:cNvPicPr>
          <p:nvPr/>
        </p:nvPicPr>
        <p:blipFill>
          <a:blip r:embed="rId5"/>
          <a:stretch>
            <a:fillRect/>
          </a:stretch>
        </p:blipFill>
        <p:spPr>
          <a:xfrm>
            <a:off x="-1" y="934278"/>
            <a:ext cx="12088783" cy="5433219"/>
          </a:xfrm>
          <a:prstGeom prst="rect">
            <a:avLst/>
          </a:prstGeom>
        </p:spPr>
      </p:pic>
      <p:sp>
        <p:nvSpPr>
          <p:cNvPr id="5" name="標題 2">
            <a:extLst>
              <a:ext uri="{FF2B5EF4-FFF2-40B4-BE49-F238E27FC236}">
                <a16:creationId xmlns:a16="http://schemas.microsoft.com/office/drawing/2014/main" id="{F146E2C5-2363-A54A-F416-85C2F5935684}"/>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高頻無線通訊模組</a:t>
            </a:r>
            <a:endParaRPr lang="en-US" altLang="zh-TW" dirty="0"/>
          </a:p>
        </p:txBody>
      </p:sp>
    </p:spTree>
    <p:extLst>
      <p:ext uri="{BB962C8B-B14F-4D97-AF65-F5344CB8AC3E}">
        <p14:creationId xmlns:p14="http://schemas.microsoft.com/office/powerpoint/2010/main" val="161525886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5" name="日期版面配置區 14">
            <a:extLst>
              <a:ext uri="{FF2B5EF4-FFF2-40B4-BE49-F238E27FC236}">
                <a16:creationId xmlns:a16="http://schemas.microsoft.com/office/drawing/2014/main" id="{30F9E2EE-1A69-D68F-0771-12D5B8D20E59}"/>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4" name="圖片 3">
            <a:extLst>
              <a:ext uri="{FF2B5EF4-FFF2-40B4-BE49-F238E27FC236}">
                <a16:creationId xmlns:a16="http://schemas.microsoft.com/office/drawing/2014/main" id="{73F8FBBD-FE38-5BAB-AE38-4412EF4A6726}"/>
              </a:ext>
            </a:extLst>
          </p:cNvPr>
          <p:cNvPicPr>
            <a:picLocks noChangeAspect="1"/>
          </p:cNvPicPr>
          <p:nvPr/>
        </p:nvPicPr>
        <p:blipFill>
          <a:blip r:embed="rId5"/>
          <a:stretch>
            <a:fillRect/>
          </a:stretch>
        </p:blipFill>
        <p:spPr>
          <a:xfrm>
            <a:off x="1" y="1072356"/>
            <a:ext cx="12088782" cy="5312378"/>
          </a:xfrm>
          <a:prstGeom prst="rect">
            <a:avLst/>
          </a:prstGeom>
        </p:spPr>
      </p:pic>
      <p:sp>
        <p:nvSpPr>
          <p:cNvPr id="6" name="標題 2">
            <a:extLst>
              <a:ext uri="{FF2B5EF4-FFF2-40B4-BE49-F238E27FC236}">
                <a16:creationId xmlns:a16="http://schemas.microsoft.com/office/drawing/2014/main" id="{0657F2AE-493A-E43F-9E7F-B9487000A784}"/>
              </a:ext>
            </a:extLst>
          </p:cNvPr>
          <p:cNvSpPr txBox="1">
            <a:spLocks/>
          </p:cNvSpPr>
          <p:nvPr/>
        </p:nvSpPr>
        <p:spPr>
          <a:xfrm>
            <a:off x="896750" y="133553"/>
            <a:ext cx="9950824"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混合積體電路模組</a:t>
            </a:r>
            <a:endParaRPr lang="en-US" altLang="zh-TW" dirty="0"/>
          </a:p>
        </p:txBody>
      </p:sp>
    </p:spTree>
    <p:extLst>
      <p:ext uri="{BB962C8B-B14F-4D97-AF65-F5344CB8AC3E}">
        <p14:creationId xmlns:p14="http://schemas.microsoft.com/office/powerpoint/2010/main" val="1938508524"/>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日期版面配置區 14">
            <a:extLst>
              <a:ext uri="{FF2B5EF4-FFF2-40B4-BE49-F238E27FC236}">
                <a16:creationId xmlns:a16="http://schemas.microsoft.com/office/drawing/2014/main" id="{FBA9EB13-FFBC-FBE0-8DD8-E9BA2E8D96A6}"/>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5" name="圖片 4">
            <a:extLst>
              <a:ext uri="{FF2B5EF4-FFF2-40B4-BE49-F238E27FC236}">
                <a16:creationId xmlns:a16="http://schemas.microsoft.com/office/drawing/2014/main" id="{4D497B8C-24EC-9F0F-6D82-28BA9B332780}"/>
              </a:ext>
            </a:extLst>
          </p:cNvPr>
          <p:cNvPicPr>
            <a:picLocks noChangeAspect="1"/>
          </p:cNvPicPr>
          <p:nvPr/>
        </p:nvPicPr>
        <p:blipFill>
          <a:blip r:embed="rId4"/>
          <a:stretch>
            <a:fillRect/>
          </a:stretch>
        </p:blipFill>
        <p:spPr>
          <a:xfrm>
            <a:off x="138492" y="874642"/>
            <a:ext cx="11950291" cy="5537119"/>
          </a:xfrm>
          <a:prstGeom prst="rect">
            <a:avLst/>
          </a:prstGeom>
        </p:spPr>
      </p:pic>
      <p:sp>
        <p:nvSpPr>
          <p:cNvPr id="6" name="標題 2">
            <a:extLst>
              <a:ext uri="{FF2B5EF4-FFF2-40B4-BE49-F238E27FC236}">
                <a16:creationId xmlns:a16="http://schemas.microsoft.com/office/drawing/2014/main" id="{5861FAC5-71DC-9A08-852A-E783A1D19487}"/>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陶瓷電路板</a:t>
            </a:r>
            <a:endParaRPr lang="en-US" altLang="zh-TW" dirty="0"/>
          </a:p>
        </p:txBody>
      </p:sp>
    </p:spTree>
    <p:extLst>
      <p:ext uri="{BB962C8B-B14F-4D97-AF65-F5344CB8AC3E}">
        <p14:creationId xmlns:p14="http://schemas.microsoft.com/office/powerpoint/2010/main" val="188983776"/>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P</a:t>
            </a:r>
            <a:fld id="{02F5EDF9-E018-422D-89A0-3D0B9D287D1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5" name="日期版面配置區 14">
            <a:extLst>
              <a:ext uri="{FF2B5EF4-FFF2-40B4-BE49-F238E27FC236}">
                <a16:creationId xmlns:a16="http://schemas.microsoft.com/office/drawing/2014/main" id="{4A018FB7-5F68-0B05-2283-E9AFC773AF3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pic>
        <p:nvPicPr>
          <p:cNvPr id="3" name="圖片 2">
            <a:extLst>
              <a:ext uri="{FF2B5EF4-FFF2-40B4-BE49-F238E27FC236}">
                <a16:creationId xmlns:a16="http://schemas.microsoft.com/office/drawing/2014/main" id="{8958DD3D-42DC-04FA-0E62-1B339DBC53CA}"/>
              </a:ext>
            </a:extLst>
          </p:cNvPr>
          <p:cNvPicPr>
            <a:picLocks noChangeAspect="1"/>
          </p:cNvPicPr>
          <p:nvPr/>
        </p:nvPicPr>
        <p:blipFill>
          <a:blip r:embed="rId4"/>
          <a:stretch>
            <a:fillRect/>
          </a:stretch>
        </p:blipFill>
        <p:spPr>
          <a:xfrm>
            <a:off x="138492" y="1072357"/>
            <a:ext cx="11950291" cy="5338352"/>
          </a:xfrm>
          <a:prstGeom prst="rect">
            <a:avLst/>
          </a:prstGeom>
        </p:spPr>
      </p:pic>
      <p:sp>
        <p:nvSpPr>
          <p:cNvPr id="6" name="標題 2">
            <a:extLst>
              <a:ext uri="{FF2B5EF4-FFF2-40B4-BE49-F238E27FC236}">
                <a16:creationId xmlns:a16="http://schemas.microsoft.com/office/drawing/2014/main" id="{DCB50AD1-658C-DD64-A7A1-62C668A24A66}"/>
              </a:ext>
            </a:extLst>
          </p:cNvPr>
          <p:cNvSpPr txBox="1">
            <a:spLocks/>
          </p:cNvSpPr>
          <p:nvPr/>
        </p:nvSpPr>
        <p:spPr>
          <a:xfrm>
            <a:off x="390525" y="133553"/>
            <a:ext cx="10457049" cy="535505"/>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zh-TW" altLang="en-US" dirty="0"/>
              <a:t>影像產品</a:t>
            </a:r>
            <a:endParaRPr lang="en-US" altLang="zh-TW" dirty="0"/>
          </a:p>
        </p:txBody>
      </p:sp>
    </p:spTree>
    <p:extLst>
      <p:ext uri="{BB962C8B-B14F-4D97-AF65-F5344CB8AC3E}">
        <p14:creationId xmlns:p14="http://schemas.microsoft.com/office/powerpoint/2010/main" val="3988112263"/>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4" name="投影片編號版面配置區 3">
            <a:extLst>
              <a:ext uri="{FF2B5EF4-FFF2-40B4-BE49-F238E27FC236}">
                <a16:creationId xmlns:a16="http://schemas.microsoft.com/office/drawing/2014/main" id="{286E5821-FCA5-A2E0-BFE7-092AB525290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7" name="日期版面配置區 14">
            <a:extLst>
              <a:ext uri="{FF2B5EF4-FFF2-40B4-BE49-F238E27FC236}">
                <a16:creationId xmlns:a16="http://schemas.microsoft.com/office/drawing/2014/main" id="{1A309D81-CB98-2621-F74F-30AD142CD0B2}"/>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8" name="頁尾版面配置區 15">
            <a:extLst>
              <a:ext uri="{FF2B5EF4-FFF2-40B4-BE49-F238E27FC236}">
                <a16:creationId xmlns:a16="http://schemas.microsoft.com/office/drawing/2014/main" id="{A1596283-F710-ED1F-75DD-3510D5BABD2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
        <p:nvSpPr>
          <p:cNvPr id="2" name="標題 2">
            <a:extLst>
              <a:ext uri="{FF2B5EF4-FFF2-40B4-BE49-F238E27FC236}">
                <a16:creationId xmlns:a16="http://schemas.microsoft.com/office/drawing/2014/main" id="{FB178C41-1E39-7CCD-4707-D49FE28AD773}"/>
              </a:ext>
            </a:extLst>
          </p:cNvPr>
          <p:cNvSpPr txBox="1">
            <a:spLocks/>
          </p:cNvSpPr>
          <p:nvPr/>
        </p:nvSpPr>
        <p:spPr>
          <a:xfrm>
            <a:off x="390525" y="133553"/>
            <a:ext cx="10457049"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銷售分析</a:t>
            </a:r>
            <a:endParaRPr kumimoji="0" lang="en-US" altLang="zh-TW" sz="36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endParaRPr>
          </a:p>
        </p:txBody>
      </p:sp>
      <p:sp>
        <p:nvSpPr>
          <p:cNvPr id="6" name="文字方塊 5">
            <a:extLst>
              <a:ext uri="{FF2B5EF4-FFF2-40B4-BE49-F238E27FC236}">
                <a16:creationId xmlns:a16="http://schemas.microsoft.com/office/drawing/2014/main" id="{2D8DE761-F41B-411B-E68C-27D03220BC7B}"/>
              </a:ext>
            </a:extLst>
          </p:cNvPr>
          <p:cNvSpPr txBox="1"/>
          <p:nvPr/>
        </p:nvSpPr>
        <p:spPr>
          <a:xfrm>
            <a:off x="4795014" y="930356"/>
            <a:ext cx="1990725"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4000" dirty="0">
                <a:solidFill>
                  <a:prstClr val="black"/>
                </a:solidFill>
                <a:latin typeface="標楷體" panose="03000509000000000000" pitchFamily="65" charset="-120"/>
                <a:ea typeface="標楷體" panose="03000509000000000000" pitchFamily="65" charset="-120"/>
              </a:rPr>
              <a:t>銷售</a:t>
            </a:r>
            <a:r>
              <a:rPr kumimoji="0" lang="en-US" altLang="zh-TW" sz="4000" b="0" i="0" u="none" strike="noStrike" kern="1200" cap="none" spc="0" normalizeH="0" baseline="0" noProof="0" dirty="0">
                <a:ln>
                  <a:noFill/>
                </a:ln>
                <a:solidFill>
                  <a:prstClr val="black"/>
                </a:solidFill>
                <a:effectLst/>
                <a:uLnTx/>
                <a:uFillTx/>
                <a:latin typeface="Calibri" panose="020F0502020204030204"/>
                <a:ea typeface="新細明體" panose="02020500000000000000" pitchFamily="18" charset="-120"/>
                <a:cs typeface="+mn-cs"/>
              </a:rPr>
              <a:t> </a:t>
            </a:r>
            <a:r>
              <a:rPr kumimoji="0" lang="en-US" altLang="zh-TW"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rPr>
              <a:t>%</a:t>
            </a:r>
            <a:endParaRPr kumimoji="0" lang="zh-TW" altLang="en-US" sz="40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endParaRPr>
          </a:p>
        </p:txBody>
      </p:sp>
      <p:pic>
        <p:nvPicPr>
          <p:cNvPr id="5" name="圖片 4">
            <a:extLst>
              <a:ext uri="{FF2B5EF4-FFF2-40B4-BE49-F238E27FC236}">
                <a16:creationId xmlns:a16="http://schemas.microsoft.com/office/drawing/2014/main" id="{5D10AC93-B501-39E3-C144-CF6677BA65FF}"/>
              </a:ext>
            </a:extLst>
          </p:cNvPr>
          <p:cNvPicPr>
            <a:picLocks noChangeAspect="1"/>
          </p:cNvPicPr>
          <p:nvPr/>
        </p:nvPicPr>
        <p:blipFill>
          <a:blip r:embed="rId2"/>
          <a:stretch>
            <a:fillRect/>
          </a:stretch>
        </p:blipFill>
        <p:spPr>
          <a:xfrm>
            <a:off x="3397352" y="858804"/>
            <a:ext cx="4790070" cy="5625736"/>
          </a:xfrm>
          <a:prstGeom prst="rect">
            <a:avLst/>
          </a:prstGeom>
        </p:spPr>
      </p:pic>
    </p:spTree>
    <p:extLst>
      <p:ext uri="{BB962C8B-B14F-4D97-AF65-F5344CB8AC3E}">
        <p14:creationId xmlns:p14="http://schemas.microsoft.com/office/powerpoint/2010/main" val="3112384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財務資訊</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銷售分析</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14746408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77DD7D7A-400C-04F4-8333-27A530F1950A}"/>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pitchFamily="34" charset="0"/>
                <a:ea typeface="微軟正黑體" panose="020B0604030504040204" pitchFamily="34" charset="-120"/>
                <a:cs typeface="+mn-cs"/>
              </a:rPr>
              <a:t>Hsing</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135172" name="Rectangle 4"/>
          <p:cNvSpPr>
            <a:spLocks noGrp="1" noChangeArrowheads="1"/>
          </p:cNvSpPr>
          <p:nvPr>
            <p:ph type="title" idx="4294967295"/>
          </p:nvPr>
        </p:nvSpPr>
        <p:spPr>
          <a:xfrm>
            <a:off x="0" y="152400"/>
            <a:ext cx="7112000" cy="914400"/>
          </a:xfrm>
        </p:spPr>
        <p:txBody>
          <a:bodyPr/>
          <a:lstStyle/>
          <a:p>
            <a:r>
              <a:rPr lang="zh-TW" altLang="en-US">
                <a:ea typeface="新細明體" pitchFamily="18" charset="-120"/>
              </a:rPr>
              <a:t>	</a:t>
            </a:r>
          </a:p>
        </p:txBody>
      </p:sp>
      <p:sp>
        <p:nvSpPr>
          <p:cNvPr id="135173" name="Text Box 5"/>
          <p:cNvSpPr txBox="1">
            <a:spLocks noChangeArrowheads="1"/>
          </p:cNvSpPr>
          <p:nvPr/>
        </p:nvSpPr>
        <p:spPr bwMode="auto">
          <a:xfrm>
            <a:off x="2069278" y="235279"/>
            <a:ext cx="7226300" cy="1384995"/>
          </a:xfrm>
          <a:prstGeom prst="rect">
            <a:avLst/>
          </a:prstGeom>
          <a:noFill/>
          <a:ln w="9525">
            <a:noFill/>
            <a:miter lim="800000"/>
            <a:headEnd/>
            <a:tailEnd/>
          </a:ln>
          <a:effectLst/>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zh-TW" altLang="en-US" sz="3600" b="0" i="0" u="none" strike="noStrike" kern="1200" cap="none" spc="-5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下季展望</a:t>
            </a:r>
            <a:endParaRPr kumimoji="0" lang="en-US" altLang="zh-TW" sz="3600" b="0" i="0" u="none" strike="noStrike" kern="1200" cap="none" spc="-5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a:p>
            <a:pPr marL="457200" marR="0" lvl="0" indent="-457200" algn="ctr" defTabSz="457200" rtl="0" eaLnBrk="1" fontAlgn="auto" latinLnBrk="0" hangingPunct="1">
              <a:lnSpc>
                <a:spcPct val="100000"/>
              </a:lnSpc>
              <a:spcBef>
                <a:spcPct val="50000"/>
              </a:spcBef>
              <a:spcAft>
                <a:spcPts val="0"/>
              </a:spcAft>
              <a:buClrTx/>
              <a:buSzTx/>
              <a:buFontTx/>
              <a:buNone/>
              <a:tabLst/>
              <a:defRPr/>
            </a:pPr>
            <a:endParaRPr kumimoji="0" lang="zh-TW" altLang="en-US" sz="3200" b="0" i="0" u="none" strike="noStrike" kern="1200" cap="none" spc="0" normalizeH="0" baseline="0" noProof="0" dirty="0">
              <a:ln>
                <a:noFill/>
              </a:ln>
              <a:solidFill>
                <a:prstClr val="black"/>
              </a:solidFill>
              <a:effectLst/>
              <a:uLnTx/>
              <a:uFillTx/>
              <a:latin typeface="Calibri" panose="020F0502020204030204"/>
              <a:ea typeface="新細明體" pitchFamily="18" charset="-120"/>
              <a:cs typeface="Calibri Light" panose="020F0302020204030204" pitchFamily="34" charset="0"/>
            </a:endParaRPr>
          </a:p>
        </p:txBody>
      </p:sp>
      <p:sp>
        <p:nvSpPr>
          <p:cNvPr id="135177" name="Text Box 9"/>
          <p:cNvSpPr txBox="1">
            <a:spLocks noChangeArrowheads="1"/>
          </p:cNvSpPr>
          <p:nvPr/>
        </p:nvSpPr>
        <p:spPr bwMode="auto">
          <a:xfrm>
            <a:off x="3730625" y="2014538"/>
            <a:ext cx="184150" cy="457200"/>
          </a:xfrm>
          <a:prstGeom prst="rect">
            <a:avLst/>
          </a:prstGeom>
          <a:noFill/>
          <a:ln w="9525">
            <a:noFill/>
            <a:miter lim="800000"/>
            <a:headEnd/>
            <a:tailEnd/>
          </a:ln>
          <a:effectLst/>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zh-TW" altLang="en-US" sz="1800" b="0" i="0" u="none" strike="noStrike" kern="1200" cap="none" spc="0" normalizeH="0" baseline="0" noProof="0">
              <a:ln>
                <a:noFill/>
              </a:ln>
              <a:solidFill>
                <a:prstClr val="black"/>
              </a:solidFill>
              <a:effectLst/>
              <a:uLnTx/>
              <a:uFillTx/>
              <a:latin typeface="Calibri" panose="020F0502020204030204"/>
              <a:ea typeface="新細明體" pitchFamily="18" charset="-120"/>
              <a:cs typeface="+mn-cs"/>
            </a:endParaRPr>
          </a:p>
        </p:txBody>
      </p:sp>
      <p:sp>
        <p:nvSpPr>
          <p:cNvPr id="3" name="頁尾版面配置區 2">
            <a:extLst>
              <a:ext uri="{FF2B5EF4-FFF2-40B4-BE49-F238E27FC236}">
                <a16:creationId xmlns:a16="http://schemas.microsoft.com/office/drawing/2014/main" id="{01D828D1-601F-7F07-730F-0B4B0E2C4BE1}"/>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TONG HSING CONFIDENTIAL</a:t>
            </a:r>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4" name="投影片編號版面配置區 3">
            <a:extLst>
              <a:ext uri="{FF2B5EF4-FFF2-40B4-BE49-F238E27FC236}">
                <a16:creationId xmlns:a16="http://schemas.microsoft.com/office/drawing/2014/main" id="{67E1B085-191B-6B6D-DCF8-74EBB96C457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a:ln>
                  <a:noFill/>
                </a:ln>
                <a:solidFill>
                  <a:prstClr val="white"/>
                </a:solidFill>
                <a:effectLst/>
                <a:uLnTx/>
                <a:uFillTx/>
                <a:latin typeface="Calibri" panose="020F0502020204030204" pitchFamily="34" charset="0"/>
                <a:ea typeface="微軟正黑體" panose="020B0604030504040204" pitchFamily="34" charset="-120"/>
                <a:cs typeface="+mn-cs"/>
              </a:rPr>
              <a:t>P</a:t>
            </a:r>
            <a:fld id="{1BB26194-F2CA-4C1B-AA05-19E9019FDD20}" type="slidenum">
              <a:rPr kumimoji="0" lang="zh-TW" altLang="en-US" sz="1200" b="0" i="0" u="none" strike="noStrike" kern="1200" cap="none" spc="0" normalizeH="0" baseline="0" noProof="0" smtClean="0">
                <a:ln>
                  <a:noFill/>
                </a:ln>
                <a:solidFill>
                  <a:prstClr val="white"/>
                </a:solidFill>
                <a:effectLst/>
                <a:uLnTx/>
                <a:uFillTx/>
                <a:latin typeface="Calibri" panose="020F0502020204030204" pitchFamily="34" charset="0"/>
                <a:ea typeface="微軟正黑體" panose="020B0604030504040204" pitchFamily="34"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dirty="0">
              <a:ln>
                <a:noFill/>
              </a:ln>
              <a:solidFill>
                <a:prstClr val="white"/>
              </a:solidFill>
              <a:effectLst/>
              <a:uLnTx/>
              <a:uFillTx/>
              <a:latin typeface="Calibri" panose="020F0502020204030204" pitchFamily="34" charset="0"/>
              <a:ea typeface="微軟正黑體" panose="020B0604030504040204" pitchFamily="34" charset="-120"/>
              <a:cs typeface="+mn-cs"/>
            </a:endParaRPr>
          </a:p>
        </p:txBody>
      </p:sp>
      <p:sp>
        <p:nvSpPr>
          <p:cNvPr id="6" name="文字方塊 5">
            <a:extLst>
              <a:ext uri="{FF2B5EF4-FFF2-40B4-BE49-F238E27FC236}">
                <a16:creationId xmlns:a16="http://schemas.microsoft.com/office/drawing/2014/main" id="{047BFEBE-9D03-819D-93DD-A6D3C71C3C11}"/>
              </a:ext>
            </a:extLst>
          </p:cNvPr>
          <p:cNvSpPr txBox="1"/>
          <p:nvPr/>
        </p:nvSpPr>
        <p:spPr>
          <a:xfrm>
            <a:off x="1133475" y="2575340"/>
            <a:ext cx="10344150" cy="175432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a:t>
            </a:r>
            <a:r>
              <a:rPr kumimoji="0" lang="zh-TW" alt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公司預計</a:t>
            </a:r>
            <a:r>
              <a:rPr kumimoji="0" lang="en-US" altLang="zh-TW"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2024</a:t>
            </a:r>
            <a:r>
              <a:rPr kumimoji="0" lang="zh-TW" alt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年第四季因季節性因素，相比第三季度營收向下影響</a:t>
            </a:r>
            <a:r>
              <a:rPr lang="zh-TW" altLang="en-US" sz="3600">
                <a:solidFill>
                  <a:prstClr val="black"/>
                </a:solidFill>
                <a:latin typeface="標楷體" panose="03000509000000000000" pitchFamily="65" charset="-120"/>
                <a:ea typeface="標楷體" panose="03000509000000000000" pitchFamily="65" charset="-120"/>
              </a:rPr>
              <a:t>高</a:t>
            </a:r>
            <a:r>
              <a:rPr kumimoji="0" lang="zh-TW" altLang="en-US" sz="3600" b="0" i="0" u="none" strike="noStrike" kern="1200" cap="none" spc="0" normalizeH="0" baseline="0" noProof="0">
                <a:ln>
                  <a:noFill/>
                </a:ln>
                <a:solidFill>
                  <a:prstClr val="black"/>
                </a:solidFill>
                <a:effectLst/>
                <a:uLnTx/>
                <a:uFillTx/>
                <a:latin typeface="標楷體" panose="03000509000000000000" pitchFamily="65" charset="-120"/>
                <a:ea typeface="標楷體" panose="03000509000000000000" pitchFamily="65" charset="-120"/>
                <a:cs typeface="+mn-cs"/>
              </a:rPr>
              <a:t>個位</a:t>
            </a:r>
            <a:r>
              <a:rPr kumimoji="0" lang="zh-TW" alt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數百分比。</a:t>
            </a:r>
            <a:r>
              <a:rPr kumimoji="0" lang="en-US" altLang="zh-TW"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rPr>
              <a: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prstClr val="black"/>
              </a:solidFill>
              <a:effectLst/>
              <a:uLnTx/>
              <a:uFillTx/>
              <a:latin typeface="標楷體" panose="03000509000000000000" pitchFamily="65" charset="-120"/>
              <a:ea typeface="標楷體" panose="03000509000000000000" pitchFamily="65" charset="-120"/>
              <a:cs typeface="+mn-cs"/>
            </a:endParaRPr>
          </a:p>
        </p:txBody>
      </p:sp>
    </p:spTree>
    <p:extLst>
      <p:ext uri="{BB962C8B-B14F-4D97-AF65-F5344CB8AC3E}">
        <p14:creationId xmlns:p14="http://schemas.microsoft.com/office/powerpoint/2010/main" val="30732343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19</a:t>
            </a:fld>
            <a:endParaRPr lang="en-US" altLang="zh-TW" sz="1200" dirty="0">
              <a:solidFill>
                <a:schemeClr val="bg1"/>
              </a:solidFill>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algn="ctr">
              <a:spcBef>
                <a:spcPct val="25000"/>
              </a:spcBef>
            </a:pPr>
            <a:r>
              <a:rPr lang="en-US" altLang="zh-TW" sz="4500" u="sng" spc="-50" dirty="0">
                <a:solidFill>
                  <a:srgbClr val="003F7C"/>
                </a:solidFill>
                <a:ea typeface="+mj-ea"/>
                <a:cs typeface="+mj-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algn="ctr"/>
            <a:r>
              <a:rPr lang="en-US" altLang="zh-TW" sz="2600" i="1" dirty="0">
                <a:solidFill>
                  <a:srgbClr val="003F7C"/>
                </a:solidFill>
                <a:latin typeface="Bookman Old Style" panose="02050604050505020204" pitchFamily="18" charset="0"/>
              </a:rPr>
              <a:t>Reality / Integrity / Customer First </a:t>
            </a:r>
            <a:endParaRPr lang="zh-TW" altLang="en-US" sz="2600" i="1" dirty="0">
              <a:solidFill>
                <a:srgbClr val="003F7C"/>
              </a:solidFill>
              <a:latin typeface="Bookman Old Style" panose="02050604050505020204" pitchFamily="18" charset="0"/>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r>
              <a:rPr lang="en-US" altLang="zh-TW" sz="2000" dirty="0">
                <a:solidFill>
                  <a:srgbClr val="003F7C"/>
                </a:solidFill>
              </a:rPr>
              <a:t>Please Visit Us @ https://www.theil.com </a:t>
            </a:r>
            <a:endParaRPr lang="zh-TW" altLang="en-US" sz="2000" dirty="0">
              <a:solidFill>
                <a:srgbClr val="003F7C"/>
              </a:solidFill>
            </a:endParaRPr>
          </a:p>
        </p:txBody>
      </p:sp>
    </p:spTree>
    <p:extLst>
      <p:ext uri="{BB962C8B-B14F-4D97-AF65-F5344CB8AC3E}">
        <p14:creationId xmlns:p14="http://schemas.microsoft.com/office/powerpoint/2010/main" val="315612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807257" y="406410"/>
            <a:ext cx="6750987" cy="946784"/>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zh-TW" altLang="en-US"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rPr>
              <a:t>免責聲明</a:t>
            </a:r>
            <a:endParaRPr kumimoji="0" lang="en-US" altLang="zh-TW" sz="4800" b="0" i="0" u="sng" strike="noStrike" kern="1200" cap="none" spc="-50" normalizeH="0" baseline="0" noProof="0" dirty="0">
              <a:ln>
                <a:noFill/>
              </a:ln>
              <a:solidFill>
                <a:srgbClr val="013E7D"/>
              </a:solidFill>
              <a:effectLst/>
              <a:uLnTx/>
              <a:uFillTx/>
              <a:latin typeface="標楷體" panose="03000509000000000000" pitchFamily="65" charset="-120"/>
              <a:ea typeface="標楷體" panose="03000509000000000000" pitchFamily="65" charset="-120"/>
            </a:endParaRP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zh-TW" altLang="en-US"/>
          </a:p>
        </p:txBody>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
        <p:nvSpPr>
          <p:cNvPr id="2" name="Text Box 2">
            <a:extLst>
              <a:ext uri="{FF2B5EF4-FFF2-40B4-BE49-F238E27FC236}">
                <a16:creationId xmlns:a16="http://schemas.microsoft.com/office/drawing/2014/main" id="{D891DA0A-A4FA-01B0-77C2-FAC24360711B}"/>
              </a:ext>
            </a:extLst>
          </p:cNvPr>
          <p:cNvSpPr txBox="1">
            <a:spLocks noChangeArrowheads="1"/>
          </p:cNvSpPr>
          <p:nvPr/>
        </p:nvSpPr>
        <p:spPr bwMode="auto">
          <a:xfrm>
            <a:off x="201893" y="1533603"/>
            <a:ext cx="7882892" cy="4798237"/>
          </a:xfrm>
          <a:prstGeom prst="rect">
            <a:avLst/>
          </a:prstGeom>
          <a:noFill/>
          <a:ln w="9525">
            <a:noFill/>
            <a:miter lim="800000"/>
            <a:headEnd/>
            <a:tailEnd/>
          </a:ln>
          <a:effectLst/>
        </p:spPr>
        <p:txBody>
          <a:bodyPr wrap="square">
            <a:spAutoFit/>
          </a:bodyPr>
          <a:lstStyle/>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本簡報資料所提供資訊，包含前瞻性看法。這些前瞻性看法可能因風險、不確定性與假設等的不同狀況而超出我們的判斷，實際結果將可能與此看法有重大出入。由於這些風險、不確定性與假設等的不同狀況，本簡報資料中的前瞻性事件與狀況可能不會依預期發生。讀者不應完全依賴此前瞻性資訊。</a:t>
            </a:r>
          </a:p>
          <a:p>
            <a:pPr marL="457200" indent="-457200" algn="l">
              <a:lnSpc>
                <a:spcPct val="90000"/>
              </a:lnSpc>
              <a:spcBef>
                <a:spcPct val="20000"/>
              </a:spcBef>
              <a:buFontTx/>
              <a:buChar char="•"/>
            </a:pPr>
            <a:endParaRPr lang="zh-TW" altLang="en-US" sz="2200" dirty="0">
              <a:solidFill>
                <a:srgbClr val="000099"/>
              </a:solidFill>
              <a:latin typeface="標楷體" pitchFamily="65" charset="-120"/>
              <a:ea typeface="標楷體" pitchFamily="65" charset="-120"/>
            </a:endParaRPr>
          </a:p>
          <a:p>
            <a:pPr marL="457200" indent="-457200" algn="l">
              <a:lnSpc>
                <a:spcPct val="90000"/>
              </a:lnSpc>
              <a:spcBef>
                <a:spcPct val="20000"/>
              </a:spcBef>
              <a:buFontTx/>
              <a:buChar char="•"/>
            </a:pPr>
            <a:r>
              <a:rPr lang="zh-TW" altLang="en-US" sz="2200" dirty="0">
                <a:solidFill>
                  <a:srgbClr val="000099"/>
                </a:solidFill>
                <a:latin typeface="標楷體" pitchFamily="65" charset="-120"/>
                <a:ea typeface="標楷體" pitchFamily="65" charset="-120"/>
              </a:rPr>
              <a:t>同欣電子工業股份有限公司(本公司)已儘可能確保本簡報資料為正確無誤且並無遺漏及過時。然而，本公司概無就有關資料之可靠性、準確性或完備性做出任何明示或暗示之聲明或保證，且對本簡報資料任何內容或因倚賴該等內容所採取行動而直接或間接引致之任何損失概不負責。未經本公司許可的情況下，不可複製、修改、重新編譯、刪減或傳送本簡報任何內容，或將任何該等內容用於商業用途。</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zh-TW" altLang="en-US" sz="4500" dirty="0">
                <a:solidFill>
                  <a:srgbClr val="003F7C"/>
                </a:solidFill>
                <a:latin typeface="標楷體" panose="03000509000000000000" pitchFamily="65" charset="-120"/>
                <a:ea typeface="標楷體" panose="03000509000000000000" pitchFamily="65" charset="-120"/>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zh-TW" altLang="en-US"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schemeClr val="accent2"/>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lgn="l">
              <a:spcBef>
                <a:spcPct val="80000"/>
              </a:spcBef>
              <a:buFontTx/>
              <a:buAutoNum type="arabicPeriod"/>
            </a:pPr>
            <a:r>
              <a:rPr lang="zh-TW" altLang="en-US"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rPr>
              <a:t>銷售分析</a:t>
            </a:r>
            <a:endParaRPr lang="en-US" altLang="zh-TW" sz="3200" u="sng" dirty="0">
              <a:solidFill>
                <a:schemeClr val="bg1">
                  <a:lumMod val="75000"/>
                </a:schemeClr>
              </a:solidFill>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4</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90563" y="164968"/>
            <a:ext cx="10496550" cy="646331"/>
          </a:xfrm>
          <a:prstGeom prst="rect">
            <a:avLst/>
          </a:prstGeom>
          <a:noFill/>
        </p:spPr>
        <p:txBody>
          <a:bodyPr wrap="square">
            <a:spAutoFit/>
          </a:bodyPr>
          <a:lstStyle/>
          <a:p>
            <a:pPr algn="ctr"/>
            <a:r>
              <a:rPr lang="en-US" altLang="zh-TW" sz="3600" spc="-50" dirty="0">
                <a:solidFill>
                  <a:srgbClr val="003F7C"/>
                </a:solidFill>
                <a:latin typeface="標楷體" panose="03000509000000000000" pitchFamily="65" charset="-120"/>
                <a:ea typeface="標楷體" panose="03000509000000000000" pitchFamily="65" charset="-120"/>
                <a:cs typeface="+mj-cs"/>
              </a:rPr>
              <a:t>2024</a:t>
            </a:r>
            <a:r>
              <a:rPr lang="zh-TW" altLang="en-US" sz="3600" spc="-50" dirty="0">
                <a:solidFill>
                  <a:srgbClr val="003F7C"/>
                </a:solidFill>
                <a:latin typeface="標楷體" panose="03000509000000000000" pitchFamily="65" charset="-120"/>
                <a:ea typeface="標楷體" panose="03000509000000000000" pitchFamily="65" charset="-120"/>
                <a:cs typeface="+mj-cs"/>
              </a:rPr>
              <a:t>年第三季合併損益與前季比較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280990" y="6046701"/>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第二季平均流通在外股數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F1BD7306-BF22-F4BF-EF1E-0416047A4E3A}"/>
              </a:ext>
            </a:extLst>
          </p:cNvPr>
          <p:cNvSpPr txBox="1">
            <a:spLocks noChangeArrowheads="1"/>
          </p:cNvSpPr>
          <p:nvPr/>
        </p:nvSpPr>
        <p:spPr bwMode="auto">
          <a:xfrm>
            <a:off x="280990" y="580660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第三季平均流通在外股數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 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2EDA3291-07ED-AC89-7744-D0F49B6EBE74}"/>
              </a:ext>
            </a:extLst>
          </p:cNvPr>
          <p:cNvPicPr>
            <a:picLocks noChangeAspect="1"/>
          </p:cNvPicPr>
          <p:nvPr/>
        </p:nvPicPr>
        <p:blipFill>
          <a:blip r:embed="rId2"/>
          <a:stretch>
            <a:fillRect/>
          </a:stretch>
        </p:blipFill>
        <p:spPr>
          <a:xfrm>
            <a:off x="280990" y="1061120"/>
            <a:ext cx="11586332" cy="4735759"/>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5</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2024</a:t>
            </a:r>
            <a:r>
              <a:rPr lang="zh-TW" altLang="en-US" dirty="0"/>
              <a:t>年第三季合併損益與去年同期比較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年第三季平均流通在外股數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年第三季平均流通在外股數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F7A65C20-7253-0A1D-742B-4FC111F7BA58}"/>
              </a:ext>
            </a:extLst>
          </p:cNvPr>
          <p:cNvPicPr>
            <a:picLocks noChangeAspect="1"/>
          </p:cNvPicPr>
          <p:nvPr/>
        </p:nvPicPr>
        <p:blipFill>
          <a:blip r:embed="rId2"/>
          <a:stretch>
            <a:fillRect/>
          </a:stretch>
        </p:blipFill>
        <p:spPr>
          <a:xfrm>
            <a:off x="318051" y="1054144"/>
            <a:ext cx="11559209" cy="4787663"/>
          </a:xfrm>
          <a:prstGeom prst="rect">
            <a:avLst/>
          </a:prstGeom>
        </p:spPr>
      </p:pic>
    </p:spTree>
    <p:extLst>
      <p:ext uri="{BB962C8B-B14F-4D97-AF65-F5344CB8AC3E}">
        <p14:creationId xmlns:p14="http://schemas.microsoft.com/office/powerpoint/2010/main" val="57657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6</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2024</a:t>
            </a:r>
            <a:r>
              <a:rPr lang="zh-TW" altLang="en-US" dirty="0"/>
              <a:t>年前九月合併損益與去年同期比較</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*2024</a:t>
            </a:r>
            <a:r>
              <a:rPr lang="zh-TW" altLang="en-US" sz="1400" b="1" dirty="0">
                <a:solidFill>
                  <a:schemeClr val="accent2"/>
                </a:solidFill>
                <a:latin typeface="標楷體" panose="03000509000000000000" pitchFamily="65" charset="-120"/>
                <a:ea typeface="標楷體" panose="03000509000000000000" pitchFamily="65" charset="-120"/>
              </a:rPr>
              <a:t>年平均流通在外股數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標楷體" panose="03000509000000000000" pitchFamily="65" charset="-120"/>
                <a:ea typeface="標楷體" panose="03000509000000000000" pitchFamily="65" charset="-120"/>
              </a:rPr>
              <a:t>*2023</a:t>
            </a:r>
            <a:r>
              <a:rPr lang="zh-TW" altLang="en-US" sz="1400" b="1" dirty="0">
                <a:solidFill>
                  <a:schemeClr val="accent2"/>
                </a:solidFill>
                <a:latin typeface="標楷體" panose="03000509000000000000" pitchFamily="65" charset="-120"/>
                <a:ea typeface="標楷體" panose="03000509000000000000" pitchFamily="65" charset="-120"/>
              </a:rPr>
              <a:t>年平均流通在外股數</a:t>
            </a:r>
            <a:r>
              <a:rPr lang="en-US" altLang="zh-TW" sz="1400" b="1" dirty="0">
                <a:solidFill>
                  <a:schemeClr val="accent2"/>
                </a:solidFill>
                <a:latin typeface="標楷體" panose="03000509000000000000" pitchFamily="65" charset="-120"/>
                <a:ea typeface="標楷體" panose="03000509000000000000" pitchFamily="65" charset="-120"/>
              </a:rPr>
              <a:t>:209.058</a:t>
            </a:r>
            <a:r>
              <a:rPr lang="zh-TW" altLang="en-US" sz="1400" b="1" dirty="0">
                <a:solidFill>
                  <a:schemeClr val="accent2"/>
                </a:solidFill>
                <a:latin typeface="標楷體" panose="03000509000000000000" pitchFamily="65" charset="-120"/>
                <a:ea typeface="標楷體" panose="03000509000000000000" pitchFamily="65" charset="-120"/>
              </a:rPr>
              <a:t>百萬</a:t>
            </a:r>
            <a:endParaRPr lang="en-US" altLang="zh-TW" sz="1400" b="1" dirty="0">
              <a:solidFill>
                <a:schemeClr val="accent2"/>
              </a:solidFill>
              <a:latin typeface="標楷體" panose="03000509000000000000" pitchFamily="65" charset="-120"/>
              <a:ea typeface="標楷體" panose="03000509000000000000" pitchFamily="65" charset="-120"/>
            </a:endParaRPr>
          </a:p>
        </p:txBody>
      </p:sp>
      <p:pic>
        <p:nvPicPr>
          <p:cNvPr id="3" name="圖片 2">
            <a:extLst>
              <a:ext uri="{FF2B5EF4-FFF2-40B4-BE49-F238E27FC236}">
                <a16:creationId xmlns:a16="http://schemas.microsoft.com/office/drawing/2014/main" id="{5C590375-BD14-2EB5-DD98-36FF11B60C64}"/>
              </a:ext>
            </a:extLst>
          </p:cNvPr>
          <p:cNvPicPr>
            <a:picLocks noChangeAspect="1"/>
          </p:cNvPicPr>
          <p:nvPr/>
        </p:nvPicPr>
        <p:blipFill>
          <a:blip r:embed="rId2"/>
          <a:stretch>
            <a:fillRect/>
          </a:stretch>
        </p:blipFill>
        <p:spPr>
          <a:xfrm>
            <a:off x="318052" y="1054144"/>
            <a:ext cx="11579087" cy="4787663"/>
          </a:xfrm>
          <a:prstGeom prst="rect">
            <a:avLst/>
          </a:prstGeom>
        </p:spPr>
      </p:pic>
    </p:spTree>
    <p:extLst>
      <p:ext uri="{BB962C8B-B14F-4D97-AF65-F5344CB8AC3E}">
        <p14:creationId xmlns:p14="http://schemas.microsoft.com/office/powerpoint/2010/main" val="39638199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7</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7" y="170301"/>
            <a:ext cx="10496550" cy="646331"/>
          </a:xfrm>
          <a:prstGeom prst="rect">
            <a:avLst/>
          </a:prstGeom>
          <a:noFill/>
        </p:spPr>
        <p:txBody>
          <a:bodyPr wrap="square">
            <a:spAutoFit/>
          </a:bodyPr>
          <a:lstStyle>
            <a:defPPr>
              <a:defRPr lang="en-US"/>
            </a:defPPr>
            <a:lvl1pPr algn="ctr">
              <a:defRPr sz="3600" spc="-50">
                <a:solidFill>
                  <a:srgbClr val="003F7C"/>
                </a:solidFill>
                <a:latin typeface="標楷體" panose="03000509000000000000" pitchFamily="65" charset="-120"/>
                <a:ea typeface="標楷體" panose="03000509000000000000" pitchFamily="65" charset="-120"/>
                <a:cs typeface="+mj-cs"/>
              </a:defRPr>
            </a:lvl1pPr>
          </a:lstStyle>
          <a:p>
            <a:r>
              <a:rPr lang="en-US" altLang="zh-TW" dirty="0"/>
              <a:t>2024</a:t>
            </a:r>
            <a:r>
              <a:rPr lang="zh-TW" altLang="en-US" dirty="0"/>
              <a:t>年</a:t>
            </a:r>
            <a:r>
              <a:rPr lang="en-US" altLang="zh-TW" dirty="0"/>
              <a:t>9</a:t>
            </a:r>
            <a:r>
              <a:rPr lang="zh-TW" altLang="en-US" dirty="0"/>
              <a:t>月</a:t>
            </a:r>
            <a:r>
              <a:rPr lang="en-US" altLang="zh-TW" dirty="0"/>
              <a:t>30</a:t>
            </a:r>
            <a:r>
              <a:rPr lang="zh-TW" altLang="en-US" dirty="0"/>
              <a:t>日合併簡明資產負債表</a:t>
            </a:r>
            <a:endParaRPr lang="en-US" altLang="zh-TW" dirty="0"/>
          </a:p>
        </p:txBody>
      </p:sp>
      <p:pic>
        <p:nvPicPr>
          <p:cNvPr id="3" name="圖片 2">
            <a:extLst>
              <a:ext uri="{FF2B5EF4-FFF2-40B4-BE49-F238E27FC236}">
                <a16:creationId xmlns:a16="http://schemas.microsoft.com/office/drawing/2014/main" id="{ABB126B1-6CCC-E826-6D7C-A6237E0F7DBD}"/>
              </a:ext>
            </a:extLst>
          </p:cNvPr>
          <p:cNvPicPr>
            <a:picLocks noChangeAspect="1"/>
          </p:cNvPicPr>
          <p:nvPr/>
        </p:nvPicPr>
        <p:blipFill>
          <a:blip r:embed="rId2"/>
          <a:stretch>
            <a:fillRect/>
          </a:stretch>
        </p:blipFill>
        <p:spPr>
          <a:xfrm>
            <a:off x="280207" y="1063487"/>
            <a:ext cx="11636810" cy="5237922"/>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©2024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8</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zh-TW" altLang="en-US" sz="3600" spc="-50" dirty="0">
                <a:solidFill>
                  <a:srgbClr val="003F7C"/>
                </a:solidFill>
                <a:latin typeface="標楷體" panose="03000509000000000000" pitchFamily="65" charset="-120"/>
                <a:ea typeface="標楷體" panose="03000509000000000000" pitchFamily="65" charset="-120"/>
                <a:cs typeface="+mj-cs"/>
              </a:rPr>
              <a:t>資本支出</a:t>
            </a:r>
            <a:endParaRPr lang="en-US" altLang="zh-TW" sz="3600" spc="-50" dirty="0">
              <a:solidFill>
                <a:srgbClr val="003F7C"/>
              </a:solidFill>
              <a:latin typeface="標楷體" panose="03000509000000000000" pitchFamily="65" charset="-120"/>
              <a:ea typeface="標楷體" panose="03000509000000000000" pitchFamily="65" charset="-120"/>
              <a:cs typeface="+mj-cs"/>
            </a:endParaRPr>
          </a:p>
        </p:txBody>
      </p:sp>
      <p:sp>
        <p:nvSpPr>
          <p:cNvPr id="5" name="Text Box 108">
            <a:extLst>
              <a:ext uri="{FF2B5EF4-FFF2-40B4-BE49-F238E27FC236}">
                <a16:creationId xmlns:a16="http://schemas.microsoft.com/office/drawing/2014/main" id="{99AB13B1-4567-68AE-E228-DD4478E1CD3C}"/>
              </a:ext>
            </a:extLst>
          </p:cNvPr>
          <p:cNvSpPr txBox="1">
            <a:spLocks noChangeArrowheads="1"/>
          </p:cNvSpPr>
          <p:nvPr/>
        </p:nvSpPr>
        <p:spPr bwMode="auto">
          <a:xfrm>
            <a:off x="596766" y="764579"/>
            <a:ext cx="1327284"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a:t>
            </a:r>
            <a:r>
              <a:rPr lang="zh-TW" altLang="en-US" sz="1400" b="1" dirty="0">
                <a:solidFill>
                  <a:prstClr val="black"/>
                </a:solidFill>
                <a:latin typeface="Century Gothic" pitchFamily="34" charset="0"/>
                <a:ea typeface="新細明體" pitchFamily="18" charset="-120"/>
              </a:rPr>
              <a:t>新台幣千元</a:t>
            </a:r>
            <a:endPar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endParaRPr>
          </a:p>
        </p:txBody>
      </p:sp>
      <p:pic>
        <p:nvPicPr>
          <p:cNvPr id="2" name="圖片 1">
            <a:extLst>
              <a:ext uri="{FF2B5EF4-FFF2-40B4-BE49-F238E27FC236}">
                <a16:creationId xmlns:a16="http://schemas.microsoft.com/office/drawing/2014/main" id="{D8894B3A-6B7F-BAD7-7F96-630E8D60B319}"/>
              </a:ext>
            </a:extLst>
          </p:cNvPr>
          <p:cNvPicPr>
            <a:picLocks noChangeAspect="1"/>
          </p:cNvPicPr>
          <p:nvPr/>
        </p:nvPicPr>
        <p:blipFill>
          <a:blip r:embed="rId2"/>
          <a:stretch>
            <a:fillRect/>
          </a:stretch>
        </p:blipFill>
        <p:spPr>
          <a:xfrm>
            <a:off x="411096" y="821021"/>
            <a:ext cx="11906520" cy="5852667"/>
          </a:xfrm>
          <a:prstGeom prst="rect">
            <a:avLst/>
          </a:prstGeom>
        </p:spPr>
      </p:pic>
    </p:spTree>
    <p:extLst>
      <p:ext uri="{BB962C8B-B14F-4D97-AF65-F5344CB8AC3E}">
        <p14:creationId xmlns:p14="http://schemas.microsoft.com/office/powerpoint/2010/main" val="900485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zh-TW" altLang="en-US" sz="4500" b="0" i="0" u="none" strike="noStrike" kern="1200" cap="none" spc="-50" normalizeH="0" baseline="0" noProof="0" dirty="0">
                <a:ln>
                  <a:noFill/>
                </a:ln>
                <a:solidFill>
                  <a:srgbClr val="003F7C"/>
                </a:solidFill>
                <a:effectLst/>
                <a:uLnTx/>
                <a:uFillTx/>
                <a:latin typeface="標楷體" panose="03000509000000000000" pitchFamily="65" charset="-120"/>
                <a:ea typeface="標楷體" panose="03000509000000000000" pitchFamily="65" charset="-120"/>
                <a:cs typeface="+mj-cs"/>
              </a:rPr>
              <a:t>項目</a:t>
            </a: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2357568"/>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zh-TW" altLang="en-US"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rPr>
              <a:t>財務資訊</a:t>
            </a:r>
            <a:endParaRPr lang="en-US" altLang="zh-TW" sz="3200" u="sng" dirty="0">
              <a:solidFill>
                <a:prstClr val="white">
                  <a:lumMod val="75000"/>
                </a:prstClr>
              </a:solidFill>
              <a:latin typeface="標楷體" panose="03000509000000000000" pitchFamily="65" charset="-120"/>
              <a:ea typeface="標楷體" panose="03000509000000000000" pitchFamily="65" charset="-120"/>
              <a:cs typeface="Calibri Light" panose="020F0302020204030204" pitchFamily="34" charset="0"/>
            </a:endParaRPr>
          </a:p>
          <a:p>
            <a:pPr marL="457200" indent="-457200">
              <a:spcBef>
                <a:spcPct val="80000"/>
              </a:spcBef>
              <a:buFontTx/>
              <a:buAutoNum type="arabicPeriod"/>
            </a:pPr>
            <a:r>
              <a:rPr lang="zh-TW" altLang="en-US"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rPr>
              <a:t>業務資訊</a:t>
            </a:r>
            <a:endParaRPr lang="en-US" altLang="zh-TW" sz="3200" u="sng" dirty="0">
              <a:solidFill>
                <a:srgbClr val="013E7D"/>
              </a:solidFill>
              <a:latin typeface="標楷體" panose="03000509000000000000" pitchFamily="65" charset="-120"/>
              <a:ea typeface="標楷體" panose="03000509000000000000" pitchFamily="65" charset="-120"/>
              <a:cs typeface="Calibri Light" panose="020F0302020204030204" pitchFamily="34" charset="0"/>
            </a:endParaRPr>
          </a:p>
          <a:p>
            <a:pPr marL="457200" marR="0" lvl="0" indent="-457200" algn="l" defTabSz="457200" rtl="0" eaLnBrk="1" fontAlgn="auto" latinLnBrk="0" hangingPunct="1">
              <a:lnSpc>
                <a:spcPct val="100000"/>
              </a:lnSpc>
              <a:spcBef>
                <a:spcPct val="80000"/>
              </a:spcBef>
              <a:spcAft>
                <a:spcPts val="0"/>
              </a:spcAft>
              <a:buClrTx/>
              <a:buSzTx/>
              <a:buFontTx/>
              <a:buAutoNum type="arabicPeriod"/>
              <a:tabLst/>
              <a:defRPr/>
            </a:pPr>
            <a:r>
              <a:rPr kumimoji="0" lang="zh-TW" altLang="en-US"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rPr>
              <a:t>銷售分析</a:t>
            </a:r>
            <a:endParaRPr kumimoji="0" lang="en-US" altLang="zh-TW" sz="3200" b="0" i="0" u="sng" strike="noStrike" kern="1200" cap="none" spc="0" normalizeH="0" baseline="0" noProof="0" dirty="0">
              <a:ln>
                <a:noFill/>
              </a:ln>
              <a:solidFill>
                <a:prstClr val="white">
                  <a:lumMod val="75000"/>
                </a:prstClr>
              </a:solidFill>
              <a:effectLst/>
              <a:uLnTx/>
              <a:uFillTx/>
              <a:latin typeface="標楷體" panose="03000509000000000000" pitchFamily="65" charset="-120"/>
              <a:ea typeface="標楷體" panose="03000509000000000000" pitchFamily="65" charset="-120"/>
              <a:cs typeface="Calibri Light" panose="020F0302020204030204" pitchFamily="34" charset="0"/>
            </a:endParaRP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©2024 Tong </a:t>
            </a:r>
            <a:r>
              <a:rPr kumimoji="0" lang="en-US" altLang="zh-TW" sz="1200" b="0" i="0" u="none" strike="noStrike" kern="1200" cap="none" spc="0" normalizeH="0" baseline="0" noProof="0" dirty="0" err="1">
                <a:ln>
                  <a:noFill/>
                </a:ln>
                <a:solidFill>
                  <a:prstClr val="white"/>
                </a:solidFill>
                <a:effectLst/>
                <a:uLnTx/>
                <a:uFillTx/>
                <a:latin typeface="Calibri" panose="020F0502020204030204"/>
                <a:ea typeface="新細明體" panose="02020500000000000000" pitchFamily="18" charset="-120"/>
                <a:cs typeface="+mn-cs"/>
              </a:rPr>
              <a:t>Hsing</a:t>
            </a:r>
            <a:endPar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altLang="zh-TW" sz="1200" b="0" i="0" u="none" strike="noStrike" kern="1200" cap="none" spc="0" normalizeH="0" baseline="0" noProof="0" dirty="0">
                <a:ln>
                  <a:noFill/>
                </a:ln>
                <a:solidFill>
                  <a:prstClr val="white"/>
                </a:solidFill>
                <a:effectLst/>
                <a:uLnTx/>
                <a:uFillTx/>
                <a:latin typeface="Calibri" panose="020F0502020204030204"/>
                <a:ea typeface="新細明體" panose="02020500000000000000" pitchFamily="18" charset="-120"/>
                <a:cs typeface="+mn-cs"/>
              </a:rPr>
              <a:t>TONG HSING PROPERTY</a:t>
            </a:r>
          </a:p>
        </p:txBody>
      </p:sp>
    </p:spTree>
    <p:extLst>
      <p:ext uri="{BB962C8B-B14F-4D97-AF65-F5344CB8AC3E}">
        <p14:creationId xmlns:p14="http://schemas.microsoft.com/office/powerpoint/2010/main" val="2133931734"/>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1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2.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3.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adaf7f72-99af-42e6-a6a5-1768b456778c}" enabled="1" method="Privileged" siteId="{bfaccad2-83f0-478b-a178-9e40a4734846}" contentBits="3" removed="0"/>
</clbl:labelList>
</file>

<file path=docProps/app.xml><?xml version="1.0" encoding="utf-8"?>
<Properties xmlns="http://schemas.openxmlformats.org/officeDocument/2006/extended-properties" xmlns:vt="http://schemas.openxmlformats.org/officeDocument/2006/docPropsVTypes">
  <Template/>
  <TotalTime>26943</TotalTime>
  <Words>641</Words>
  <Application>Microsoft Office PowerPoint</Application>
  <PresentationFormat>寬螢幕</PresentationFormat>
  <Paragraphs>121</Paragraphs>
  <Slides>19</Slides>
  <Notes>7</Notes>
  <HiddenSlides>0</HiddenSlides>
  <MMClips>0</MMClips>
  <ScaleCrop>false</ScaleCrop>
  <HeadingPairs>
    <vt:vector size="6" baseType="variant">
      <vt:variant>
        <vt:lpstr>使用字型</vt:lpstr>
      </vt:variant>
      <vt:variant>
        <vt:i4>11</vt:i4>
      </vt:variant>
      <vt:variant>
        <vt:lpstr>佈景主題</vt:lpstr>
      </vt:variant>
      <vt:variant>
        <vt:i4>4</vt:i4>
      </vt:variant>
      <vt:variant>
        <vt:lpstr>投影片標題</vt:lpstr>
      </vt:variant>
      <vt:variant>
        <vt:i4>19</vt:i4>
      </vt:variant>
    </vt:vector>
  </HeadingPairs>
  <TitlesOfParts>
    <vt:vector size="34" baseType="lpstr">
      <vt:lpstr>微軟正黑體</vt:lpstr>
      <vt:lpstr>新細明體</vt:lpstr>
      <vt:lpstr>標楷體</vt:lpstr>
      <vt:lpstr>Arial</vt:lpstr>
      <vt:lpstr>Bookman Old Style</vt:lpstr>
      <vt:lpstr>calibri</vt:lpstr>
      <vt:lpstr>calibri</vt:lpstr>
      <vt:lpstr>Calibri Light</vt:lpstr>
      <vt:lpstr>Century Gothic</vt:lpstr>
      <vt:lpstr>Times New Roman</vt:lpstr>
      <vt:lpstr>Wingdings</vt:lpstr>
      <vt:lpstr>回顧</vt:lpstr>
      <vt:lpstr>1_回顧</vt:lpstr>
      <vt:lpstr>1_Office 佈景主題</vt:lpstr>
      <vt:lpstr>4_Office 佈景主題</vt:lpstr>
      <vt:lpstr>PowerPoint 簡報</vt:lpstr>
      <vt:lpstr>PowerPoint 簡報</vt:lpstr>
      <vt:lpstr>PowerPoint 簡報</vt:lpstr>
      <vt:lpstr> </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 </vt:lpstr>
      <vt:lpstr>PowerPoint 簡報</vt:lpstr>
      <vt:lpstr> </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1722</cp:revision>
  <dcterms:created xsi:type="dcterms:W3CDTF">2007-10-17T06:14:12Z</dcterms:created>
  <dcterms:modified xsi:type="dcterms:W3CDTF">2024-10-28T08:57:34Z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y fmtid="{D5CDD505-2E9C-101B-9397-08002B2CF9AE}" pid="3" name="ClassificationContentMarkingFooterLocations">
    <vt:lpwstr>回顧:14\1_回顧:13\Office 佈景主題:10</vt:lpwstr>
  </property>
  <property fmtid="{D5CDD505-2E9C-101B-9397-08002B2CF9AE}" pid="4" name="ClassificationContentMarkingFooterText">
    <vt:lpwstr>Labeler:{ paking.shen@theil.com }</vt:lpwstr>
  </property>
  <property fmtid="{D5CDD505-2E9C-101B-9397-08002B2CF9AE}" pid="5" name="ClassificationContentMarkingHeaderLocations">
    <vt:lpwstr>回顧:7\1_回顧:12\Office 佈景主題:9</vt:lpwstr>
  </property>
  <property fmtid="{D5CDD505-2E9C-101B-9397-08002B2CF9AE}" pid="6" name="ClassificationContentMarkingHeaderText">
    <vt:lpwstr>Security C-TH Confidential</vt:lpwstr>
  </property>
</Properties>
</file>