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6"/>
  </p:notesMasterIdLst>
  <p:handoutMasterIdLst>
    <p:handoutMasterId r:id="rId27"/>
  </p:handoutMasterIdLst>
  <p:sldIdLst>
    <p:sldId id="556" r:id="rId7"/>
    <p:sldId id="275" r:id="rId8"/>
    <p:sldId id="571" r:id="rId9"/>
    <p:sldId id="270" r:id="rId10"/>
    <p:sldId id="572" r:id="rId11"/>
    <p:sldId id="1313" r:id="rId12"/>
    <p:sldId id="574" r:id="rId13"/>
    <p:sldId id="575" r:id="rId14"/>
    <p:sldId id="584" r:id="rId15"/>
    <p:sldId id="577" r:id="rId16"/>
    <p:sldId id="578" r:id="rId17"/>
    <p:sldId id="579" r:id="rId18"/>
    <p:sldId id="580" r:id="rId19"/>
    <p:sldId id="581" r:id="rId20"/>
    <p:sldId id="582" r:id="rId21"/>
    <p:sldId id="586" r:id="rId22"/>
    <p:sldId id="1278" r:id="rId23"/>
    <p:sldId id="1303" r:id="rId24"/>
    <p:sldId id="569" r:id="rId25"/>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4" d="100"/>
          <a:sy n="64" d="100"/>
        </p:scale>
        <p:origin x="844" y="48"/>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3.xml"/><Relationship Id="rId1" Type="http://schemas.openxmlformats.org/officeDocument/2006/relationships/themeOverride" Target="../theme/themeOverride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3.xml"/><Relationship Id="rId1" Type="http://schemas.openxmlformats.org/officeDocument/2006/relationships/themeOverride" Target="../theme/themeOverride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2024</a:t>
            </a:r>
            <a:r>
              <a:rPr lang="zh-TW" altLang="en-US" sz="2800" dirty="0">
                <a:solidFill>
                  <a:srgbClr val="003F7C"/>
                </a:solidFill>
                <a:latin typeface="標楷體" panose="03000509000000000000" pitchFamily="65" charset="-120"/>
                <a:ea typeface="標楷體" panose="03000509000000000000" pitchFamily="65" charset="-120"/>
              </a:rPr>
              <a:t>年第二季法人說明會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7</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30</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5DFED1E9-0FA6-AD1C-5FC9-083726AB2F36}"/>
              </a:ext>
            </a:extLst>
          </p:cNvPr>
          <p:cNvPicPr>
            <a:picLocks noChangeAspect="1"/>
          </p:cNvPicPr>
          <p:nvPr/>
        </p:nvPicPr>
        <p:blipFill>
          <a:blip r:embed="rId4"/>
          <a:stretch>
            <a:fillRect/>
          </a:stretch>
        </p:blipFill>
        <p:spPr>
          <a:xfrm>
            <a:off x="278296" y="350253"/>
            <a:ext cx="12553121" cy="5980973"/>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037935" y="35311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749553" y="2731572"/>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525039" y="1700256"/>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+2</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8108030" y="2219083"/>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-18</a:t>
            </a:r>
            <a:r>
              <a:rPr lang="zh-TW" altLang="en-US" sz="1600" b="1" dirty="0">
                <a:solidFill>
                  <a:srgbClr val="FF3300"/>
                </a:solidFill>
                <a:latin typeface="Century Gothic" pitchFamily="34" charset="0"/>
                <a:ea typeface="新細明體" pitchFamily="18" charset="-120"/>
              </a:rPr>
              <a:t>%</a:t>
            </a:r>
          </a:p>
        </p:txBody>
      </p:sp>
      <p:sp>
        <p:nvSpPr>
          <p:cNvPr id="6" name="Text Box 17">
            <a:extLst>
              <a:ext uri="{FF2B5EF4-FFF2-40B4-BE49-F238E27FC236}">
                <a16:creationId xmlns:a16="http://schemas.microsoft.com/office/drawing/2014/main" id="{0BAC1299-9FEC-F2C3-9213-EF1EACC68CB9}"/>
              </a:ext>
            </a:extLst>
          </p:cNvPr>
          <p:cNvSpPr txBox="1">
            <a:spLocks noChangeArrowheads="1"/>
          </p:cNvSpPr>
          <p:nvPr/>
        </p:nvSpPr>
        <p:spPr bwMode="auto">
          <a:xfrm>
            <a:off x="9797439" y="4252217"/>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lang="en-US" altLang="zh-TW" sz="1600" b="1" dirty="0">
                <a:solidFill>
                  <a:srgbClr val="FF3300"/>
                </a:solidFill>
                <a:latin typeface="Century Gothic" pitchFamily="34" charset="0"/>
                <a:ea typeface="新細明體" pitchFamily="18" charset="-120"/>
              </a:rPr>
              <a:t>+5</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237100784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7" y="871306"/>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4" name="圖片 3">
            <a:extLst>
              <a:ext uri="{FF2B5EF4-FFF2-40B4-BE49-F238E27FC236}">
                <a16:creationId xmlns:a16="http://schemas.microsoft.com/office/drawing/2014/main" id="{0FCE4EA7-2918-4BD1-E3DC-831ED7F53E7B}"/>
              </a:ext>
            </a:extLst>
          </p:cNvPr>
          <p:cNvPicPr>
            <a:picLocks noChangeAspect="1"/>
          </p:cNvPicPr>
          <p:nvPr/>
        </p:nvPicPr>
        <p:blipFill>
          <a:blip r:embed="rId4"/>
          <a:stretch>
            <a:fillRect/>
          </a:stretch>
        </p:blipFill>
        <p:spPr>
          <a:xfrm>
            <a:off x="596767" y="1072356"/>
            <a:ext cx="11492016" cy="5318505"/>
          </a:xfrm>
          <a:prstGeom prst="rect">
            <a:avLst/>
          </a:prstGeom>
        </p:spPr>
      </p:pic>
    </p:spTree>
    <p:extLst>
      <p:ext uri="{BB962C8B-B14F-4D97-AF65-F5344CB8AC3E}">
        <p14:creationId xmlns:p14="http://schemas.microsoft.com/office/powerpoint/2010/main" val="105914381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514D1479-331E-6C11-F4AF-EEBDB4FA2D4E}"/>
              </a:ext>
            </a:extLst>
          </p:cNvPr>
          <p:cNvPicPr>
            <a:picLocks noChangeAspect="1"/>
          </p:cNvPicPr>
          <p:nvPr/>
        </p:nvPicPr>
        <p:blipFill>
          <a:blip r:embed="rId2"/>
          <a:stretch>
            <a:fillRect/>
          </a:stretch>
        </p:blipFill>
        <p:spPr>
          <a:xfrm>
            <a:off x="0" y="1072356"/>
            <a:ext cx="12088783" cy="5298627"/>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5D7D6675-6234-0CE4-2944-A6748C5DAFEF}"/>
              </a:ext>
            </a:extLst>
          </p:cNvPr>
          <p:cNvPicPr>
            <a:picLocks noChangeAspect="1"/>
          </p:cNvPicPr>
          <p:nvPr/>
        </p:nvPicPr>
        <p:blipFill>
          <a:blip r:embed="rId2"/>
          <a:stretch>
            <a:fillRect/>
          </a:stretch>
        </p:blipFill>
        <p:spPr>
          <a:xfrm>
            <a:off x="208723" y="1152939"/>
            <a:ext cx="11880060" cy="5201978"/>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19A5F070-D2D4-FAD1-602C-480F3D12364C}"/>
              </a:ext>
            </a:extLst>
          </p:cNvPr>
          <p:cNvPicPr>
            <a:picLocks noChangeAspect="1"/>
          </p:cNvPicPr>
          <p:nvPr/>
        </p:nvPicPr>
        <p:blipFill>
          <a:blip r:embed="rId2"/>
          <a:stretch>
            <a:fillRect/>
          </a:stretch>
        </p:blipFill>
        <p:spPr>
          <a:xfrm>
            <a:off x="138492" y="764579"/>
            <a:ext cx="11810487" cy="5690789"/>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459073A3-1AB1-3635-587A-D3720DD42494}"/>
              </a:ext>
            </a:extLst>
          </p:cNvPr>
          <p:cNvPicPr>
            <a:picLocks noChangeAspect="1"/>
          </p:cNvPicPr>
          <p:nvPr/>
        </p:nvPicPr>
        <p:blipFill>
          <a:blip r:embed="rId2"/>
          <a:stretch>
            <a:fillRect/>
          </a:stretch>
        </p:blipFill>
        <p:spPr>
          <a:xfrm>
            <a:off x="298174" y="1216406"/>
            <a:ext cx="11755334" cy="5268779"/>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銷售分析</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F1E81EC5-AD47-BAC0-EE70-DCED2394BA59}"/>
              </a:ext>
            </a:extLst>
          </p:cNvPr>
          <p:cNvPicPr>
            <a:picLocks noChangeAspect="1"/>
          </p:cNvPicPr>
          <p:nvPr/>
        </p:nvPicPr>
        <p:blipFill>
          <a:blip r:embed="rId2"/>
          <a:stretch>
            <a:fillRect/>
          </a:stretch>
        </p:blipFill>
        <p:spPr>
          <a:xfrm>
            <a:off x="3504178" y="913160"/>
            <a:ext cx="4572396" cy="5438103"/>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algn="ctr" defTabSz="457200">
              <a:defRPr/>
            </a:pPr>
            <a:r>
              <a:rPr lang="zh-TW" altLang="en-US" sz="3600" spc="-50" dirty="0">
                <a:latin typeface="標楷體" panose="03000509000000000000" pitchFamily="65" charset="-120"/>
                <a:ea typeface="標楷體" panose="03000509000000000000" pitchFamily="65" charset="-120"/>
                <a:cs typeface="+mj-cs"/>
              </a:rPr>
              <a:t>下季展望</a:t>
            </a:r>
            <a:endParaRPr lang="en-US" altLang="zh-TW" sz="3600" spc="-50" dirty="0">
              <a:latin typeface="標楷體" panose="03000509000000000000" pitchFamily="65" charset="-120"/>
              <a:ea typeface="標楷體" panose="03000509000000000000" pitchFamily="65" charset="-120"/>
              <a:cs typeface="+mj-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文字方塊 5">
            <a:extLst>
              <a:ext uri="{FF2B5EF4-FFF2-40B4-BE49-F238E27FC236}">
                <a16:creationId xmlns:a16="http://schemas.microsoft.com/office/drawing/2014/main" id="{047BFEBE-9D03-819D-93DD-A6D3C71C3C11}"/>
              </a:ext>
            </a:extLst>
          </p:cNvPr>
          <p:cNvSpPr txBox="1"/>
          <p:nvPr/>
        </p:nvSpPr>
        <p:spPr>
          <a:xfrm>
            <a:off x="1133475" y="2575340"/>
            <a:ext cx="10344150"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公司預計</a:t>
            </a:r>
            <a:r>
              <a:rPr lang="en-US" altLang="zh-TW" sz="3600" dirty="0">
                <a:latin typeface="標楷體" panose="03000509000000000000" pitchFamily="65" charset="-120"/>
                <a:ea typeface="標楷體" panose="03000509000000000000" pitchFamily="65" charset="-120"/>
              </a:rPr>
              <a:t>2024</a:t>
            </a:r>
            <a:r>
              <a:rPr lang="zh-TW" altLang="en-US" sz="3600" dirty="0">
                <a:latin typeface="標楷體" panose="03000509000000000000" pitchFamily="65" charset="-120"/>
                <a:ea typeface="標楷體" panose="03000509000000000000" pitchFamily="65" charset="-120"/>
              </a:rPr>
              <a:t>年第三季度的營收將與</a:t>
            </a:r>
            <a:r>
              <a:rPr lang="en-US" altLang="zh-TW" sz="3600" dirty="0">
                <a:latin typeface="標楷體" panose="03000509000000000000" pitchFamily="65" charset="-120"/>
                <a:ea typeface="標楷體" panose="03000509000000000000" pitchFamily="65" charset="-120"/>
              </a:rPr>
              <a:t>2024</a:t>
            </a:r>
            <a:r>
              <a:rPr lang="zh-TW" altLang="en-US" sz="3600" dirty="0">
                <a:latin typeface="標楷體" panose="03000509000000000000" pitchFamily="65" charset="-120"/>
                <a:ea typeface="標楷體" panose="03000509000000000000" pitchFamily="65" charset="-120"/>
              </a:rPr>
              <a:t>年第二季度的營收相當。</a:t>
            </a:r>
            <a:r>
              <a:rPr lang="en-US" altLang="zh-TW" sz="3600" dirty="0">
                <a:latin typeface="標楷體" panose="03000509000000000000" pitchFamily="65" charset="-120"/>
                <a:ea typeface="標楷體" panose="03000509000000000000" pitchFamily="65" charset="-120"/>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55464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19</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2024</a:t>
            </a:r>
            <a:r>
              <a:rPr lang="zh-TW" altLang="en-US" sz="3600" spc="-50" dirty="0">
                <a:solidFill>
                  <a:srgbClr val="003F7C"/>
                </a:solidFill>
                <a:latin typeface="標楷體" panose="03000509000000000000" pitchFamily="65" charset="-120"/>
                <a:ea typeface="標楷體" panose="03000509000000000000" pitchFamily="65" charset="-120"/>
                <a:cs typeface="+mj-cs"/>
              </a:rPr>
              <a:t>年第二季合併損益與前季比較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6235C76A-AFA1-CC60-A022-B13199A00910}"/>
              </a:ext>
            </a:extLst>
          </p:cNvPr>
          <p:cNvPicPr>
            <a:picLocks noChangeAspect="1"/>
          </p:cNvPicPr>
          <p:nvPr/>
        </p:nvPicPr>
        <p:blipFill>
          <a:blip r:embed="rId2"/>
          <a:stretch>
            <a:fillRect/>
          </a:stretch>
        </p:blipFill>
        <p:spPr>
          <a:xfrm>
            <a:off x="280991" y="877756"/>
            <a:ext cx="11546574" cy="491912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年第二季合併損益與去年同期比較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EC171A39-670E-936C-175D-209A2342CDA3}"/>
              </a:ext>
            </a:extLst>
          </p:cNvPr>
          <p:cNvPicPr>
            <a:picLocks noChangeAspect="1"/>
          </p:cNvPicPr>
          <p:nvPr/>
        </p:nvPicPr>
        <p:blipFill>
          <a:blip r:embed="rId2"/>
          <a:stretch>
            <a:fillRect/>
          </a:stretch>
        </p:blipFill>
        <p:spPr>
          <a:xfrm>
            <a:off x="308113" y="1054144"/>
            <a:ext cx="11569147" cy="4685185"/>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年上半年合併損益與去年同期比較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年上半年平均流通在外股數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年上半年平均流通在外股數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805443A3-7802-E772-F70D-8E38F8244560}"/>
              </a:ext>
            </a:extLst>
          </p:cNvPr>
          <p:cNvPicPr>
            <a:picLocks noChangeAspect="1"/>
          </p:cNvPicPr>
          <p:nvPr/>
        </p:nvPicPr>
        <p:blipFill>
          <a:blip r:embed="rId2"/>
          <a:stretch>
            <a:fillRect/>
          </a:stretch>
        </p:blipFill>
        <p:spPr>
          <a:xfrm>
            <a:off x="357810" y="1054144"/>
            <a:ext cx="11479694" cy="4787663"/>
          </a:xfrm>
          <a:prstGeom prst="rect">
            <a:avLst/>
          </a:prstGeom>
        </p:spPr>
      </p:pic>
    </p:spTree>
    <p:extLst>
      <p:ext uri="{BB962C8B-B14F-4D97-AF65-F5344CB8AC3E}">
        <p14:creationId xmlns:p14="http://schemas.microsoft.com/office/powerpoint/2010/main" val="396381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a:t>
            </a:r>
            <a:r>
              <a:rPr lang="en-US" altLang="zh-TW" dirty="0"/>
              <a:t>6</a:t>
            </a:r>
            <a:r>
              <a:rPr lang="zh-TW" altLang="en-US" dirty="0"/>
              <a:t>月</a:t>
            </a:r>
            <a:r>
              <a:rPr lang="en-US" altLang="zh-TW" dirty="0"/>
              <a:t>30</a:t>
            </a:r>
            <a:r>
              <a:rPr lang="zh-TW" altLang="en-US" dirty="0"/>
              <a:t>日合併簡明資產負債表</a:t>
            </a:r>
            <a:endParaRPr lang="en-US" altLang="zh-TW" dirty="0"/>
          </a:p>
        </p:txBody>
      </p:sp>
      <p:pic>
        <p:nvPicPr>
          <p:cNvPr id="2" name="圖片 1">
            <a:extLst>
              <a:ext uri="{FF2B5EF4-FFF2-40B4-BE49-F238E27FC236}">
                <a16:creationId xmlns:a16="http://schemas.microsoft.com/office/drawing/2014/main" id="{BFFE2376-C400-43CB-215B-E5E62656106F}"/>
              </a:ext>
            </a:extLst>
          </p:cNvPr>
          <p:cNvPicPr>
            <a:picLocks noChangeAspect="1"/>
          </p:cNvPicPr>
          <p:nvPr/>
        </p:nvPicPr>
        <p:blipFill>
          <a:blip r:embed="rId2"/>
          <a:stretch>
            <a:fillRect/>
          </a:stretch>
        </p:blipFill>
        <p:spPr>
          <a:xfrm>
            <a:off x="367748" y="1073426"/>
            <a:ext cx="11539330" cy="5198580"/>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C46D8B08-EF87-9F54-5384-05AB4DC53F0B}"/>
              </a:ext>
            </a:extLst>
          </p:cNvPr>
          <p:cNvPicPr>
            <a:picLocks noChangeAspect="1"/>
          </p:cNvPicPr>
          <p:nvPr/>
        </p:nvPicPr>
        <p:blipFill>
          <a:blip r:embed="rId2"/>
          <a:stretch>
            <a:fillRect/>
          </a:stretch>
        </p:blipFill>
        <p:spPr>
          <a:xfrm>
            <a:off x="447260" y="846341"/>
            <a:ext cx="11744740" cy="5638844"/>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銷售分析</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26670</TotalTime>
  <Words>639</Words>
  <Application>Microsoft Office PowerPoint</Application>
  <PresentationFormat>寬螢幕</PresentationFormat>
  <Paragraphs>115</Paragraphs>
  <Slides>19</Slides>
  <Notes>1</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19</vt:i4>
      </vt:variant>
    </vt:vector>
  </HeadingPairs>
  <TitlesOfParts>
    <vt:vector size="33"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1_Office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1718</cp:revision>
  <dcterms:created xsi:type="dcterms:W3CDTF">2007-10-17T06:14:12Z</dcterms:created>
  <dcterms:modified xsi:type="dcterms:W3CDTF">2024-07-26T03:54:40Z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