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3.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 id="2147483725" r:id="rId7"/>
  </p:sldMasterIdLst>
  <p:notesMasterIdLst>
    <p:notesMasterId r:id="rId27"/>
  </p:notesMasterIdLst>
  <p:handoutMasterIdLst>
    <p:handoutMasterId r:id="rId28"/>
  </p:handoutMasterIdLst>
  <p:sldIdLst>
    <p:sldId id="556" r:id="rId8"/>
    <p:sldId id="275" r:id="rId9"/>
    <p:sldId id="576" r:id="rId10"/>
    <p:sldId id="1329" r:id="rId11"/>
    <p:sldId id="1330" r:id="rId12"/>
    <p:sldId id="1331" r:id="rId13"/>
    <p:sldId id="1320" r:id="rId14"/>
    <p:sldId id="1295" r:id="rId15"/>
    <p:sldId id="1332" r:id="rId16"/>
    <p:sldId id="1333" r:id="rId17"/>
    <p:sldId id="1334" r:id="rId18"/>
    <p:sldId id="1306" r:id="rId19"/>
    <p:sldId id="1335" r:id="rId20"/>
    <p:sldId id="1336" r:id="rId21"/>
    <p:sldId id="583" r:id="rId22"/>
    <p:sldId id="1337" r:id="rId23"/>
    <p:sldId id="1324" r:id="rId24"/>
    <p:sldId id="1300" r:id="rId25"/>
    <p:sldId id="1297"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75051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37447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58955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9826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808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660945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218654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315525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13113535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5031843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5229336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661458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72276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4481723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3015499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566701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4" Type="http://schemas.openxmlformats.org/officeDocument/2006/relationships/slideLayout" Target="../slideLayouts/slideLayout19.xml"/><Relationship Id="rId9" Type="http://schemas.openxmlformats.org/officeDocument/2006/relationships/image" Target="../media/image3.jp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5" Type="http://schemas.openxmlformats.org/officeDocument/2006/relationships/slideLayout" Target="../slideLayouts/slideLayout27.xml"/><Relationship Id="rId10" Type="http://schemas.openxmlformats.org/officeDocument/2006/relationships/image" Target="../media/image3.jpg"/><Relationship Id="rId4" Type="http://schemas.openxmlformats.org/officeDocument/2006/relationships/slideLayout" Target="../slideLayouts/slideLayout26.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
        <p:nvSpPr>
          <p:cNvPr id="7" name="文字方塊 6">
            <a:extLst>
              <a:ext uri="{FF2B5EF4-FFF2-40B4-BE49-F238E27FC236}">
                <a16:creationId xmlns:a16="http://schemas.microsoft.com/office/drawing/2014/main" id="{07E04132-D66B-B2C9-5CC8-00191FF4E72C}"/>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C9F7D312-5544-71AF-EB12-C30D77463BF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3E50A571-0EA2-A5A4-AFE5-BA425CEBAE1E}"/>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E2C941CA-6841-5031-CFF9-5BA33DBD17FF}"/>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9E98EE09-68EC-124C-47DA-7157CABE77D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8EA897-A3E8-5A22-4306-1743AE62A754}"/>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D27D17EC-FF86-B410-D02C-5B0DF0AB4C89}"/>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7341105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First Quarter 2024</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Apr 18</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2024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2" name="圖片 1">
            <a:extLst>
              <a:ext uri="{FF2B5EF4-FFF2-40B4-BE49-F238E27FC236}">
                <a16:creationId xmlns:a16="http://schemas.microsoft.com/office/drawing/2014/main" id="{2F72BF30-6671-8358-0059-764D2BE1598F}"/>
              </a:ext>
            </a:extLst>
          </p:cNvPr>
          <p:cNvPicPr>
            <a:picLocks noChangeAspect="1"/>
          </p:cNvPicPr>
          <p:nvPr/>
        </p:nvPicPr>
        <p:blipFill>
          <a:blip r:embed="rId3"/>
          <a:stretch>
            <a:fillRect/>
          </a:stretch>
        </p:blipFill>
        <p:spPr>
          <a:xfrm>
            <a:off x="352425" y="1072356"/>
            <a:ext cx="11649076" cy="5337969"/>
          </a:xfrm>
          <a:prstGeom prst="rect">
            <a:avLst/>
          </a:prstGeom>
        </p:spPr>
      </p:pic>
    </p:spTree>
    <p:extLst>
      <p:ext uri="{BB962C8B-B14F-4D97-AF65-F5344CB8AC3E}">
        <p14:creationId xmlns:p14="http://schemas.microsoft.com/office/powerpoint/2010/main" val="2837328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9DFE8C8F-9E67-8B3A-4902-82AD81942EF8}"/>
              </a:ext>
            </a:extLst>
          </p:cNvPr>
          <p:cNvPicPr>
            <a:picLocks noChangeAspect="1"/>
          </p:cNvPicPr>
          <p:nvPr/>
        </p:nvPicPr>
        <p:blipFill>
          <a:blip r:embed="rId3"/>
          <a:stretch>
            <a:fillRect/>
          </a:stretch>
        </p:blipFill>
        <p:spPr>
          <a:xfrm>
            <a:off x="0" y="1072356"/>
            <a:ext cx="12088783" cy="5303009"/>
          </a:xfrm>
          <a:prstGeom prst="rect">
            <a:avLst/>
          </a:prstGeom>
        </p:spPr>
      </p:pic>
    </p:spTree>
    <p:extLst>
      <p:ext uri="{BB962C8B-B14F-4D97-AF65-F5344CB8AC3E}">
        <p14:creationId xmlns:p14="http://schemas.microsoft.com/office/powerpoint/2010/main" val="29655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4" name="圖片 3">
            <a:extLst>
              <a:ext uri="{FF2B5EF4-FFF2-40B4-BE49-F238E27FC236}">
                <a16:creationId xmlns:a16="http://schemas.microsoft.com/office/drawing/2014/main" id="{DCCD6C98-6D1A-22B0-C1BA-B2DFC72D8F5C}"/>
              </a:ext>
            </a:extLst>
          </p:cNvPr>
          <p:cNvPicPr>
            <a:picLocks noChangeAspect="1"/>
          </p:cNvPicPr>
          <p:nvPr/>
        </p:nvPicPr>
        <p:blipFill>
          <a:blip r:embed="rId3"/>
          <a:stretch>
            <a:fillRect/>
          </a:stretch>
        </p:blipFill>
        <p:spPr>
          <a:xfrm>
            <a:off x="0" y="1072356"/>
            <a:ext cx="11950290" cy="5295399"/>
          </a:xfrm>
          <a:prstGeom prst="rect">
            <a:avLst/>
          </a:prstGeom>
        </p:spPr>
      </p:pic>
    </p:spTree>
    <p:extLst>
      <p:ext uri="{BB962C8B-B14F-4D97-AF65-F5344CB8AC3E}">
        <p14:creationId xmlns:p14="http://schemas.microsoft.com/office/powerpoint/2010/main" val="861698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6EE099BF-7344-F260-F840-26A99AEEA9BE}"/>
              </a:ext>
            </a:extLst>
          </p:cNvPr>
          <p:cNvPicPr>
            <a:picLocks noChangeAspect="1"/>
          </p:cNvPicPr>
          <p:nvPr/>
        </p:nvPicPr>
        <p:blipFill>
          <a:blip r:embed="rId3"/>
          <a:stretch>
            <a:fillRect/>
          </a:stretch>
        </p:blipFill>
        <p:spPr>
          <a:xfrm>
            <a:off x="0" y="778585"/>
            <a:ext cx="11950291" cy="5597073"/>
          </a:xfrm>
          <a:prstGeom prst="rect">
            <a:avLst/>
          </a:prstGeom>
        </p:spPr>
      </p:pic>
    </p:spTree>
    <p:extLst>
      <p:ext uri="{BB962C8B-B14F-4D97-AF65-F5344CB8AC3E}">
        <p14:creationId xmlns:p14="http://schemas.microsoft.com/office/powerpoint/2010/main" val="3572023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680EB8BE-B90E-8B8A-41A7-B1ABECF2257C}"/>
              </a:ext>
            </a:extLst>
          </p:cNvPr>
          <p:cNvPicPr>
            <a:picLocks noChangeAspect="1"/>
          </p:cNvPicPr>
          <p:nvPr/>
        </p:nvPicPr>
        <p:blipFill>
          <a:blip r:embed="rId3"/>
          <a:stretch>
            <a:fillRect/>
          </a:stretch>
        </p:blipFill>
        <p:spPr>
          <a:xfrm>
            <a:off x="138492" y="1072356"/>
            <a:ext cx="11879233" cy="5244345"/>
          </a:xfrm>
          <a:prstGeom prst="rect">
            <a:avLst/>
          </a:prstGeom>
        </p:spPr>
      </p:pic>
    </p:spTree>
    <p:extLst>
      <p:ext uri="{BB962C8B-B14F-4D97-AF65-F5344CB8AC3E}">
        <p14:creationId xmlns:p14="http://schemas.microsoft.com/office/powerpoint/2010/main" val="3776926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pic>
        <p:nvPicPr>
          <p:cNvPr id="4" name="圖片 3">
            <a:extLst>
              <a:ext uri="{FF2B5EF4-FFF2-40B4-BE49-F238E27FC236}">
                <a16:creationId xmlns:a16="http://schemas.microsoft.com/office/drawing/2014/main" id="{55F9EC2B-8D4F-8BC3-6241-6D4D961C9130}"/>
              </a:ext>
            </a:extLst>
          </p:cNvPr>
          <p:cNvPicPr>
            <a:picLocks noChangeAspect="1"/>
          </p:cNvPicPr>
          <p:nvPr/>
        </p:nvPicPr>
        <p:blipFill>
          <a:blip r:embed="rId3"/>
          <a:stretch>
            <a:fillRect/>
          </a:stretch>
        </p:blipFill>
        <p:spPr>
          <a:xfrm>
            <a:off x="3809802" y="909015"/>
            <a:ext cx="4572396" cy="5438103"/>
          </a:xfrm>
          <a:prstGeom prst="rect">
            <a:avLst/>
          </a:prstGeom>
        </p:spPr>
      </p:pic>
    </p:spTree>
    <p:extLst>
      <p:ext uri="{BB962C8B-B14F-4D97-AF65-F5344CB8AC3E}">
        <p14:creationId xmlns:p14="http://schemas.microsoft.com/office/powerpoint/2010/main" val="2584993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3" name="文字方塊 2">
            <a:extLst>
              <a:ext uri="{FF2B5EF4-FFF2-40B4-BE49-F238E27FC236}">
                <a16:creationId xmlns:a16="http://schemas.microsoft.com/office/drawing/2014/main" id="{BA0B1FF3-DF56-0DFC-1564-86668C73FCD5}"/>
              </a:ext>
            </a:extLst>
          </p:cNvPr>
          <p:cNvSpPr txBox="1"/>
          <p:nvPr/>
        </p:nvSpPr>
        <p:spPr>
          <a:xfrm>
            <a:off x="828675" y="1043098"/>
            <a:ext cx="1019175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1.  AMB's progress in power semiconductor applications has been smoother than expected, and customers are likely to introduce them earlier than originally planned.</a:t>
            </a:r>
            <a:r>
              <a:rPr kumimoji="0" lang="zh-TW" altLang="en-US" sz="2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cs typeface="+mn-cs"/>
              </a:rPr>
              <a:t>。</a:t>
            </a:r>
          </a:p>
        </p:txBody>
      </p:sp>
      <p:sp>
        <p:nvSpPr>
          <p:cNvPr id="6" name="文字方塊 5">
            <a:extLst>
              <a:ext uri="{FF2B5EF4-FFF2-40B4-BE49-F238E27FC236}">
                <a16:creationId xmlns:a16="http://schemas.microsoft.com/office/drawing/2014/main" id="{B2D75CA6-2935-0DBF-AC07-54DF8DA469A6}"/>
              </a:ext>
            </a:extLst>
          </p:cNvPr>
          <p:cNvSpPr txBox="1"/>
          <p:nvPr/>
        </p:nvSpPr>
        <p:spPr>
          <a:xfrm>
            <a:off x="828675" y="2612758"/>
            <a:ext cx="105537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2.  The certification process for Power Discrete packaging is currently progressing smoothly, and we expect it to start contributing to revenue in the fourth quarter</a:t>
            </a:r>
            <a:r>
              <a:rPr kumimoji="0" lang="zh-TW" altLang="en-US"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p>
        </p:txBody>
      </p:sp>
      <p:sp>
        <p:nvSpPr>
          <p:cNvPr id="4" name="文字方塊 3">
            <a:extLst>
              <a:ext uri="{FF2B5EF4-FFF2-40B4-BE49-F238E27FC236}">
                <a16:creationId xmlns:a16="http://schemas.microsoft.com/office/drawing/2014/main" id="{95218BA5-C3B7-B1CD-9154-8D2E72B1218E}"/>
              </a:ext>
            </a:extLst>
          </p:cNvPr>
          <p:cNvSpPr txBox="1"/>
          <p:nvPr/>
        </p:nvSpPr>
        <p:spPr>
          <a:xfrm>
            <a:off x="828675" y="4241512"/>
            <a:ext cx="10839450" cy="206210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3.  The solar power installation at the </a:t>
            </a:r>
            <a:r>
              <a:rPr kumimoji="0" lang="en-US" altLang="zh-TW" sz="3200" b="0" i="0" u="none" strike="noStrike" kern="1200" cap="none" spc="0" normalizeH="0" baseline="0" noProof="0" dirty="0" err="1">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Longtan</a:t>
            </a:r>
            <a:r>
              <a:rPr kumimoji="0" lang="en-US" altLang="zh-TW"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plant has been completed, and self-generated electricity capacity is gradually increasing, helping to mitigate the impact of the April electricity price hike.</a:t>
            </a:r>
            <a:endParaRPr kumimoji="0" lang="zh-TW" altLang="en-US" sz="3200" b="0" i="0" u="none" strike="noStrike" kern="12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3972526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文字方塊 5">
            <a:extLst>
              <a:ext uri="{FF2B5EF4-FFF2-40B4-BE49-F238E27FC236}">
                <a16:creationId xmlns:a16="http://schemas.microsoft.com/office/drawing/2014/main" id="{9668CC63-CC8C-D5F8-D6BA-90255CE2F072}"/>
              </a:ext>
            </a:extLst>
          </p:cNvPr>
          <p:cNvSpPr txBox="1"/>
          <p:nvPr/>
        </p:nvSpPr>
        <p:spPr>
          <a:xfrm>
            <a:off x="1071562" y="2698452"/>
            <a:ext cx="10258425" cy="1077218"/>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“We expect our revenue for Q2, 2024, to have slight growth compared to 1Q, 2024.”</a:t>
            </a:r>
          </a:p>
        </p:txBody>
      </p:sp>
    </p:spTree>
    <p:extLst>
      <p:ext uri="{BB962C8B-B14F-4D97-AF65-F5344CB8AC3E}">
        <p14:creationId xmlns:p14="http://schemas.microsoft.com/office/powerpoint/2010/main" val="14104080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24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Q1 Weighted Average Outstanding Shares : 209.058Million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Q4 Weighted Average Outstanding Shares : 209.058Million</a:t>
            </a:r>
          </a:p>
        </p:txBody>
      </p:sp>
      <p:pic>
        <p:nvPicPr>
          <p:cNvPr id="6" name="圖片 5">
            <a:extLst>
              <a:ext uri="{FF2B5EF4-FFF2-40B4-BE49-F238E27FC236}">
                <a16:creationId xmlns:a16="http://schemas.microsoft.com/office/drawing/2014/main" id="{E4698618-C4BF-98C4-1346-D0DAF2A657E8}"/>
              </a:ext>
            </a:extLst>
          </p:cNvPr>
          <p:cNvPicPr>
            <a:picLocks noChangeAspect="1"/>
          </p:cNvPicPr>
          <p:nvPr/>
        </p:nvPicPr>
        <p:blipFill>
          <a:blip r:embed="rId3"/>
          <a:stretch>
            <a:fillRect/>
          </a:stretch>
        </p:blipFill>
        <p:spPr>
          <a:xfrm>
            <a:off x="304800" y="857042"/>
            <a:ext cx="11601450" cy="499091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圖片 7">
            <a:extLst>
              <a:ext uri="{FF2B5EF4-FFF2-40B4-BE49-F238E27FC236}">
                <a16:creationId xmlns:a16="http://schemas.microsoft.com/office/drawing/2014/main" id="{F473AF4E-E214-1EDE-5EF5-655226E31DD0}"/>
              </a:ext>
            </a:extLst>
          </p:cNvPr>
          <p:cNvPicPr>
            <a:picLocks noChangeAspect="1"/>
          </p:cNvPicPr>
          <p:nvPr/>
        </p:nvPicPr>
        <p:blipFill>
          <a:blip r:embed="rId3"/>
          <a:stretch>
            <a:fillRect/>
          </a:stretch>
        </p:blipFill>
        <p:spPr>
          <a:xfrm>
            <a:off x="333375" y="857043"/>
            <a:ext cx="11544299" cy="4959293"/>
          </a:xfrm>
          <a:prstGeom prst="rect">
            <a:avLst/>
          </a:prstGeom>
        </p:spPr>
      </p:pic>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24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Q1 Weighted Average Outstanding Shares : 209.058Million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Q1 Weighted Average Outstanding Shares : 209.058Million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Tree>
    <p:extLst>
      <p:ext uri="{BB962C8B-B14F-4D97-AF65-F5344CB8AC3E}">
        <p14:creationId xmlns:p14="http://schemas.microsoft.com/office/powerpoint/2010/main" val="1721721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–3.31.2024</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5" name="圖片 4">
            <a:extLst>
              <a:ext uri="{FF2B5EF4-FFF2-40B4-BE49-F238E27FC236}">
                <a16:creationId xmlns:a16="http://schemas.microsoft.com/office/drawing/2014/main" id="{1FFCC141-87E7-114D-9952-A2F4AAAA612C}"/>
              </a:ext>
            </a:extLst>
          </p:cNvPr>
          <p:cNvPicPr>
            <a:picLocks noChangeAspect="1"/>
          </p:cNvPicPr>
          <p:nvPr/>
        </p:nvPicPr>
        <p:blipFill>
          <a:blip r:embed="rId3"/>
          <a:stretch>
            <a:fillRect/>
          </a:stretch>
        </p:blipFill>
        <p:spPr>
          <a:xfrm>
            <a:off x="346883" y="852055"/>
            <a:ext cx="11498234" cy="5463020"/>
          </a:xfrm>
          <a:prstGeom prst="rect">
            <a:avLst/>
          </a:prstGeom>
        </p:spPr>
      </p:pic>
    </p:spTree>
    <p:extLst>
      <p:ext uri="{BB962C8B-B14F-4D97-AF65-F5344CB8AC3E}">
        <p14:creationId xmlns:p14="http://schemas.microsoft.com/office/powerpoint/2010/main" val="165325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Capital Expenditure</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2" name="圖片 1">
            <a:extLst>
              <a:ext uri="{FF2B5EF4-FFF2-40B4-BE49-F238E27FC236}">
                <a16:creationId xmlns:a16="http://schemas.microsoft.com/office/drawing/2014/main" id="{58769189-6716-1785-17FD-4239AF727B30}"/>
              </a:ext>
            </a:extLst>
          </p:cNvPr>
          <p:cNvPicPr>
            <a:picLocks noChangeAspect="1"/>
          </p:cNvPicPr>
          <p:nvPr/>
        </p:nvPicPr>
        <p:blipFill>
          <a:blip r:embed="rId3"/>
          <a:stretch>
            <a:fillRect/>
          </a:stretch>
        </p:blipFill>
        <p:spPr>
          <a:xfrm>
            <a:off x="276225" y="917952"/>
            <a:ext cx="11839575" cy="5566588"/>
          </a:xfrm>
          <a:prstGeom prst="rect">
            <a:avLst/>
          </a:prstGeom>
        </p:spPr>
      </p:pic>
    </p:spTree>
    <p:extLst>
      <p:ext uri="{BB962C8B-B14F-4D97-AF65-F5344CB8AC3E}">
        <p14:creationId xmlns:p14="http://schemas.microsoft.com/office/powerpoint/2010/main" val="28687723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3EC93684-D835-827A-8DDB-CAEC009F0126}"/>
              </a:ext>
            </a:extLst>
          </p:cNvPr>
          <p:cNvPicPr>
            <a:picLocks noChangeAspect="1"/>
          </p:cNvPicPr>
          <p:nvPr/>
        </p:nvPicPr>
        <p:blipFill>
          <a:blip r:embed="rId3"/>
          <a:stretch>
            <a:fillRect/>
          </a:stretch>
        </p:blipFill>
        <p:spPr>
          <a:xfrm>
            <a:off x="235341" y="525083"/>
            <a:ext cx="12366233" cy="5807834"/>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025925" y="3597820"/>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670040" y="2699023"/>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418457" y="183298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7957393" y="2360469"/>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3" name="Text Box 17">
            <a:extLst>
              <a:ext uri="{FF2B5EF4-FFF2-40B4-BE49-F238E27FC236}">
                <a16:creationId xmlns:a16="http://schemas.microsoft.com/office/drawing/2014/main" id="{D8B86915-FF49-15D8-726C-D2D64AE39C7D}"/>
              </a:ext>
            </a:extLst>
          </p:cNvPr>
          <p:cNvSpPr txBox="1">
            <a:spLocks noChangeArrowheads="1"/>
          </p:cNvSpPr>
          <p:nvPr/>
        </p:nvSpPr>
        <p:spPr bwMode="auto">
          <a:xfrm>
            <a:off x="9645453" y="5036994"/>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122626628"/>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2.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3.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26580</TotalTime>
  <Words>738</Words>
  <Application>Microsoft Office PowerPoint</Application>
  <PresentationFormat>寬螢幕</PresentationFormat>
  <Paragraphs>127</Paragraphs>
  <Slides>19</Slides>
  <Notes>13</Notes>
  <HiddenSlides>0</HiddenSlides>
  <MMClips>0</MMClips>
  <ScaleCrop>false</ScaleCrop>
  <HeadingPairs>
    <vt:vector size="6" baseType="variant">
      <vt:variant>
        <vt:lpstr>使用字型</vt:lpstr>
      </vt:variant>
      <vt:variant>
        <vt:i4>11</vt:i4>
      </vt:variant>
      <vt:variant>
        <vt:lpstr>佈景主題</vt:lpstr>
      </vt:variant>
      <vt:variant>
        <vt:i4>4</vt:i4>
      </vt:variant>
      <vt:variant>
        <vt:lpstr>投影片標題</vt:lpstr>
      </vt:variant>
      <vt:variant>
        <vt:i4>19</vt:i4>
      </vt:variant>
    </vt:vector>
  </HeadingPairs>
  <TitlesOfParts>
    <vt:vector size="34" baseType="lpstr">
      <vt:lpstr>微軟正黑體</vt:lpstr>
      <vt:lpstr>新細明體</vt:lpstr>
      <vt:lpstr>標楷體</vt:lpstr>
      <vt:lpstr>Arial</vt:lpstr>
      <vt:lpstr>Bookman Old Style</vt:lpstr>
      <vt:lpstr>Calibri</vt:lpstr>
      <vt:lpstr>Calibri</vt:lpstr>
      <vt:lpstr>Calibri Light</vt:lpstr>
      <vt:lpstr>Century Gothic</vt:lpstr>
      <vt:lpstr>Times New Roman</vt:lpstr>
      <vt:lpstr>Wingdings</vt:lpstr>
      <vt:lpstr>回顧</vt:lpstr>
      <vt:lpstr>1_回顧</vt:lpstr>
      <vt:lpstr>Office 佈景主題</vt:lpstr>
      <vt:lpstr>1_Office 佈景主題</vt:lpstr>
      <vt:lpstr>PowerPoint 簡報</vt:lpstr>
      <vt:lpstr>PowerPoint 簡報</vt:lpstr>
      <vt:lpstr>PowerPoint 簡報</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1683</cp:revision>
  <dcterms:created xsi:type="dcterms:W3CDTF">2007-10-17T06:14:12Z</dcterms:created>
  <dcterms:modified xsi:type="dcterms:W3CDTF">2024-04-17T05:52:21Z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