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6"/>
  </p:notesMasterIdLst>
  <p:handoutMasterIdLst>
    <p:handoutMasterId r:id="rId27"/>
  </p:handoutMasterIdLst>
  <p:sldIdLst>
    <p:sldId id="556" r:id="rId7"/>
    <p:sldId id="275" r:id="rId8"/>
    <p:sldId id="571" r:id="rId9"/>
    <p:sldId id="270" r:id="rId10"/>
    <p:sldId id="572" r:id="rId11"/>
    <p:sldId id="574" r:id="rId12"/>
    <p:sldId id="575" r:id="rId13"/>
    <p:sldId id="584" r:id="rId14"/>
    <p:sldId id="577" r:id="rId15"/>
    <p:sldId id="578" r:id="rId16"/>
    <p:sldId id="579" r:id="rId17"/>
    <p:sldId id="580" r:id="rId18"/>
    <p:sldId id="581" r:id="rId19"/>
    <p:sldId id="582" r:id="rId20"/>
    <p:sldId id="586" r:id="rId21"/>
    <p:sldId id="1278" r:id="rId22"/>
    <p:sldId id="1311" r:id="rId23"/>
    <p:sldId id="1312" r:id="rId24"/>
    <p:sldId id="569" r:id="rId25"/>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76270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349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514A8911-DF86-EB5F-A8F6-748C1BE75E53}"/>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F1AA9D47-8808-F8B4-DBD4-264544F786C6}"/>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DB58B80F-2448-E402-98C6-5B753ED42DB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AB17B5C3-89E7-156B-00C2-3E196B5095EE}"/>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E65C4126-D6D2-7044-E24C-249508483CC7}"/>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626C0FFA-25BE-EC09-7466-D54B45E4C59C}"/>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2024</a:t>
            </a:r>
            <a:r>
              <a:rPr lang="zh-TW" altLang="en-US" sz="2800" dirty="0">
                <a:solidFill>
                  <a:srgbClr val="003F7C"/>
                </a:solidFill>
                <a:latin typeface="標楷體" panose="03000509000000000000" pitchFamily="65" charset="-120"/>
                <a:ea typeface="標楷體" panose="03000509000000000000" pitchFamily="65" charset="-120"/>
              </a:rPr>
              <a:t>年第一季法人說明會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4</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18</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sp>
        <p:nvSpPr>
          <p:cNvPr id="2" name="Text Box 108">
            <a:extLst>
              <a:ext uri="{FF2B5EF4-FFF2-40B4-BE49-F238E27FC236}">
                <a16:creationId xmlns:a16="http://schemas.microsoft.com/office/drawing/2014/main" id="{C528346A-A7B4-44CE-4100-A580A5244F5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4" name="圖片 3">
            <a:extLst>
              <a:ext uri="{FF2B5EF4-FFF2-40B4-BE49-F238E27FC236}">
                <a16:creationId xmlns:a16="http://schemas.microsoft.com/office/drawing/2014/main" id="{9B9D4C8F-DB50-6A7D-0D6E-56450E198A68}"/>
              </a:ext>
            </a:extLst>
          </p:cNvPr>
          <p:cNvPicPr>
            <a:picLocks noChangeAspect="1"/>
          </p:cNvPicPr>
          <p:nvPr/>
        </p:nvPicPr>
        <p:blipFill>
          <a:blip r:embed="rId2"/>
          <a:stretch>
            <a:fillRect/>
          </a:stretch>
        </p:blipFill>
        <p:spPr>
          <a:xfrm>
            <a:off x="352425" y="1072356"/>
            <a:ext cx="11649076" cy="5337969"/>
          </a:xfrm>
          <a:prstGeom prst="rect">
            <a:avLst/>
          </a:prstGeom>
        </p:spPr>
      </p:pic>
    </p:spTree>
    <p:extLst>
      <p:ext uri="{BB962C8B-B14F-4D97-AF65-F5344CB8AC3E}">
        <p14:creationId xmlns:p14="http://schemas.microsoft.com/office/powerpoint/2010/main" val="105914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
        <p:nvSpPr>
          <p:cNvPr id="5" name="Text Box 108">
            <a:extLst>
              <a:ext uri="{FF2B5EF4-FFF2-40B4-BE49-F238E27FC236}">
                <a16:creationId xmlns:a16="http://schemas.microsoft.com/office/drawing/2014/main" id="{CB17628D-0FA8-83F7-BF02-5E823A23E3C2}"/>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5813832A-FB95-B2C7-DC18-C6857CC6CCFE}"/>
              </a:ext>
            </a:extLst>
          </p:cNvPr>
          <p:cNvPicPr>
            <a:picLocks noChangeAspect="1"/>
          </p:cNvPicPr>
          <p:nvPr/>
        </p:nvPicPr>
        <p:blipFill>
          <a:blip r:embed="rId2"/>
          <a:stretch>
            <a:fillRect/>
          </a:stretch>
        </p:blipFill>
        <p:spPr>
          <a:xfrm>
            <a:off x="0" y="1072356"/>
            <a:ext cx="12088783" cy="5303009"/>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
        <p:nvSpPr>
          <p:cNvPr id="4" name="Text Box 108">
            <a:extLst>
              <a:ext uri="{FF2B5EF4-FFF2-40B4-BE49-F238E27FC236}">
                <a16:creationId xmlns:a16="http://schemas.microsoft.com/office/drawing/2014/main" id="{E9B563A8-7AA1-E9EE-8067-0056EA79ECC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5" name="圖片 4">
            <a:extLst>
              <a:ext uri="{FF2B5EF4-FFF2-40B4-BE49-F238E27FC236}">
                <a16:creationId xmlns:a16="http://schemas.microsoft.com/office/drawing/2014/main" id="{8A686ED8-E5D2-018F-D1A6-811521EABEA8}"/>
              </a:ext>
            </a:extLst>
          </p:cNvPr>
          <p:cNvPicPr>
            <a:picLocks noChangeAspect="1"/>
          </p:cNvPicPr>
          <p:nvPr/>
        </p:nvPicPr>
        <p:blipFill>
          <a:blip r:embed="rId2"/>
          <a:stretch>
            <a:fillRect/>
          </a:stretch>
        </p:blipFill>
        <p:spPr>
          <a:xfrm>
            <a:off x="0" y="1072356"/>
            <a:ext cx="11950290" cy="5295399"/>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
        <p:nvSpPr>
          <p:cNvPr id="5" name="Text Box 108">
            <a:extLst>
              <a:ext uri="{FF2B5EF4-FFF2-40B4-BE49-F238E27FC236}">
                <a16:creationId xmlns:a16="http://schemas.microsoft.com/office/drawing/2014/main" id="{C62691DB-5322-B01E-C2E5-3C6CFC51421E}"/>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75121A35-4B6D-C4F8-DE96-F7F096FEEEC1}"/>
              </a:ext>
            </a:extLst>
          </p:cNvPr>
          <p:cNvPicPr>
            <a:picLocks noChangeAspect="1"/>
          </p:cNvPicPr>
          <p:nvPr/>
        </p:nvPicPr>
        <p:blipFill>
          <a:blip r:embed="rId2"/>
          <a:stretch>
            <a:fillRect/>
          </a:stretch>
        </p:blipFill>
        <p:spPr>
          <a:xfrm>
            <a:off x="0" y="778585"/>
            <a:ext cx="11950291" cy="5597073"/>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
        <p:nvSpPr>
          <p:cNvPr id="3" name="Text Box 108">
            <a:extLst>
              <a:ext uri="{FF2B5EF4-FFF2-40B4-BE49-F238E27FC236}">
                <a16:creationId xmlns:a16="http://schemas.microsoft.com/office/drawing/2014/main" id="{4F42F2E3-7614-5368-1766-0294D55A50F1}"/>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5" name="圖片 4">
            <a:extLst>
              <a:ext uri="{FF2B5EF4-FFF2-40B4-BE49-F238E27FC236}">
                <a16:creationId xmlns:a16="http://schemas.microsoft.com/office/drawing/2014/main" id="{687370D8-4A88-B317-36B2-1A44B55F806E}"/>
              </a:ext>
            </a:extLst>
          </p:cNvPr>
          <p:cNvPicPr>
            <a:picLocks noChangeAspect="1"/>
          </p:cNvPicPr>
          <p:nvPr/>
        </p:nvPicPr>
        <p:blipFill>
          <a:blip r:embed="rId2"/>
          <a:stretch>
            <a:fillRect/>
          </a:stretch>
        </p:blipFill>
        <p:spPr>
          <a:xfrm>
            <a:off x="138492" y="1072356"/>
            <a:ext cx="11879233" cy="5244345"/>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F1E81EC5-AD47-BAC0-EE70-DCED2394BA59}"/>
              </a:ext>
            </a:extLst>
          </p:cNvPr>
          <p:cNvPicPr>
            <a:picLocks noChangeAspect="1"/>
          </p:cNvPicPr>
          <p:nvPr/>
        </p:nvPicPr>
        <p:blipFill>
          <a:blip r:embed="rId2"/>
          <a:stretch>
            <a:fillRect/>
          </a:stretch>
        </p:blipFill>
        <p:spPr>
          <a:xfrm>
            <a:off x="3809802" y="909015"/>
            <a:ext cx="4572396" cy="5438103"/>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3" name="標題 2">
            <a:extLst>
              <a:ext uri="{FF2B5EF4-FFF2-40B4-BE49-F238E27FC236}">
                <a16:creationId xmlns:a16="http://schemas.microsoft.com/office/drawing/2014/main" id="{BDCA3869-2B04-E6F3-F454-465013766BD7}"/>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4" name="文字方塊 3">
            <a:extLst>
              <a:ext uri="{FF2B5EF4-FFF2-40B4-BE49-F238E27FC236}">
                <a16:creationId xmlns:a16="http://schemas.microsoft.com/office/drawing/2014/main" id="{E23978BF-6D14-401F-AE4C-E5A85CC11272}"/>
              </a:ext>
            </a:extLst>
          </p:cNvPr>
          <p:cNvSpPr txBox="1"/>
          <p:nvPr/>
        </p:nvSpPr>
        <p:spPr>
          <a:xfrm>
            <a:off x="1343025" y="1638300"/>
            <a:ext cx="8953500" cy="1077218"/>
          </a:xfrm>
          <a:prstGeom prst="rect">
            <a:avLst/>
          </a:prstGeom>
          <a:noFill/>
        </p:spPr>
        <p:txBody>
          <a:bodyPr wrap="square" rtlCol="0">
            <a:spAutoFit/>
          </a:bodyPr>
          <a:lstStyle/>
          <a:p>
            <a:r>
              <a:rPr lang="en-US" altLang="zh-TW" sz="3200" dirty="0">
                <a:latin typeface="標楷體" panose="03000509000000000000" pitchFamily="65" charset="-120"/>
                <a:ea typeface="標楷體" panose="03000509000000000000" pitchFamily="65" charset="-120"/>
              </a:rPr>
              <a:t>1.AMB</a:t>
            </a:r>
            <a:r>
              <a:rPr lang="zh-TW" altLang="en-US" sz="3200" dirty="0">
                <a:latin typeface="標楷體" panose="03000509000000000000" pitchFamily="65" charset="-120"/>
                <a:ea typeface="標楷體" panose="03000509000000000000" pitchFamily="65" charset="-120"/>
              </a:rPr>
              <a:t>在功率半導體應用方面進展較預期順利，客戶有望較原先計畫提前導入。</a:t>
            </a:r>
          </a:p>
        </p:txBody>
      </p:sp>
      <p:sp>
        <p:nvSpPr>
          <p:cNvPr id="8" name="文字方塊 7">
            <a:extLst>
              <a:ext uri="{FF2B5EF4-FFF2-40B4-BE49-F238E27FC236}">
                <a16:creationId xmlns:a16="http://schemas.microsoft.com/office/drawing/2014/main" id="{0C3B2CB5-00C2-944F-64DF-BBD2628F0766}"/>
              </a:ext>
            </a:extLst>
          </p:cNvPr>
          <p:cNvSpPr txBox="1"/>
          <p:nvPr/>
        </p:nvSpPr>
        <p:spPr>
          <a:xfrm>
            <a:off x="1343025" y="2890391"/>
            <a:ext cx="8953500" cy="1077218"/>
          </a:xfrm>
          <a:prstGeom prst="rect">
            <a:avLst/>
          </a:prstGeom>
          <a:noFill/>
        </p:spPr>
        <p:txBody>
          <a:bodyPr wrap="square" rtlCol="0">
            <a:spAutoFit/>
          </a:bodyPr>
          <a:lstStyle/>
          <a:p>
            <a:r>
              <a:rPr lang="en-US" altLang="zh-TW" sz="3200" dirty="0">
                <a:latin typeface="標楷體" panose="03000509000000000000" pitchFamily="65" charset="-120"/>
                <a:ea typeface="標楷體" panose="03000509000000000000" pitchFamily="65" charset="-120"/>
              </a:rPr>
              <a:t>2.Power Discrete </a:t>
            </a:r>
            <a:r>
              <a:rPr lang="zh-TW" altLang="en-US" sz="3200" dirty="0">
                <a:latin typeface="標楷體" panose="03000509000000000000" pitchFamily="65" charset="-120"/>
                <a:ea typeface="標楷體" panose="03000509000000000000" pitchFamily="65" charset="-120"/>
              </a:rPr>
              <a:t>封裝目前認證順利，預計在第四季營收開始貢獻。</a:t>
            </a:r>
          </a:p>
        </p:txBody>
      </p:sp>
      <p:sp>
        <p:nvSpPr>
          <p:cNvPr id="9" name="文字方塊 8">
            <a:extLst>
              <a:ext uri="{FF2B5EF4-FFF2-40B4-BE49-F238E27FC236}">
                <a16:creationId xmlns:a16="http://schemas.microsoft.com/office/drawing/2014/main" id="{DC7529DD-CC95-EA31-BD27-2CD58A873D8B}"/>
              </a:ext>
            </a:extLst>
          </p:cNvPr>
          <p:cNvSpPr txBox="1"/>
          <p:nvPr/>
        </p:nvSpPr>
        <p:spPr>
          <a:xfrm>
            <a:off x="1343025" y="4142482"/>
            <a:ext cx="8953500" cy="1077218"/>
          </a:xfrm>
          <a:prstGeom prst="rect">
            <a:avLst/>
          </a:prstGeom>
          <a:noFill/>
        </p:spPr>
        <p:txBody>
          <a:bodyPr wrap="square" rtlCol="0">
            <a:spAutoFit/>
          </a:bodyPr>
          <a:lstStyle/>
          <a:p>
            <a:r>
              <a:rPr lang="en-US" altLang="zh-TW" sz="3200" dirty="0">
                <a:latin typeface="標楷體" panose="03000509000000000000" pitchFamily="65" charset="-120"/>
                <a:ea typeface="標楷體" panose="03000509000000000000" pitchFamily="65" charset="-120"/>
              </a:rPr>
              <a:t>3.</a:t>
            </a:r>
            <a:r>
              <a:rPr lang="zh-TW" altLang="en-US" sz="3200" dirty="0">
                <a:latin typeface="標楷體" panose="03000509000000000000" pitchFamily="65" charset="-120"/>
                <a:ea typeface="標楷體" panose="03000509000000000000" pitchFamily="65" charset="-120"/>
              </a:rPr>
              <a:t>龍潭廠</a:t>
            </a:r>
            <a:r>
              <a:rPr lang="en-US" altLang="zh-TW" sz="3200" dirty="0">
                <a:latin typeface="標楷體" panose="03000509000000000000" pitchFamily="65" charset="-120"/>
                <a:ea typeface="標楷體" panose="03000509000000000000" pitchFamily="65" charset="-120"/>
              </a:rPr>
              <a:t>solar power</a:t>
            </a:r>
            <a:r>
              <a:rPr lang="zh-TW" altLang="en-US" sz="3200" dirty="0">
                <a:latin typeface="標楷體" panose="03000509000000000000" pitchFamily="65" charset="-120"/>
                <a:ea typeface="標楷體" panose="03000509000000000000" pitchFamily="65" charset="-120"/>
              </a:rPr>
              <a:t>建置完成，自有發電量逐步提升，降低</a:t>
            </a:r>
            <a:r>
              <a:rPr lang="en-US" altLang="zh-TW" sz="3200" dirty="0">
                <a:latin typeface="標楷體" panose="03000509000000000000" pitchFamily="65" charset="-120"/>
                <a:ea typeface="標楷體" panose="03000509000000000000" pitchFamily="65" charset="-120"/>
              </a:rPr>
              <a:t>4</a:t>
            </a:r>
            <a:r>
              <a:rPr lang="zh-TW" altLang="en-US" sz="3200" dirty="0">
                <a:latin typeface="標楷體" panose="03000509000000000000" pitchFamily="65" charset="-120"/>
                <a:ea typeface="標楷體" panose="03000509000000000000" pitchFamily="65" charset="-120"/>
              </a:rPr>
              <a:t>月電價調漲影響。</a:t>
            </a:r>
            <a:endParaRPr lang="zh-TW" altLang="en-US" sz="20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38695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3600" spc="-50" dirty="0">
                <a:solidFill>
                  <a:srgbClr val="003F7C"/>
                </a:solidFill>
                <a:latin typeface="標楷體" panose="03000509000000000000" pitchFamily="65" charset="-120"/>
                <a:ea typeface="標楷體" panose="03000509000000000000" pitchFamily="65" charset="-120"/>
                <a:cs typeface="+mj-cs"/>
              </a:rPr>
              <a:t>下季展望</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19A910FB-D79C-2912-60EE-B5DF58E2719D}"/>
              </a:ext>
            </a:extLst>
          </p:cNvPr>
          <p:cNvSpPr txBox="1"/>
          <p:nvPr/>
        </p:nvSpPr>
        <p:spPr>
          <a:xfrm>
            <a:off x="1133475" y="2575340"/>
            <a:ext cx="10344150"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公司預期第二季營收將較第一季度微幅向上。</a:t>
            </a:r>
            <a:r>
              <a:rPr lang="en-US" altLang="zh-TW" sz="3600" dirty="0">
                <a:latin typeface="標楷體" panose="03000509000000000000" pitchFamily="65" charset="-120"/>
                <a:ea typeface="標楷體" panose="03000509000000000000" pitchFamily="65" charset="-120"/>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2067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19</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2024</a:t>
            </a:r>
            <a:r>
              <a:rPr lang="zh-TW" altLang="en-US" sz="3600" spc="-50" dirty="0">
                <a:solidFill>
                  <a:srgbClr val="003F7C"/>
                </a:solidFill>
                <a:latin typeface="標楷體" panose="03000509000000000000" pitchFamily="65" charset="-120"/>
                <a:ea typeface="標楷體" panose="03000509000000000000" pitchFamily="65" charset="-120"/>
                <a:cs typeface="+mj-cs"/>
              </a:rPr>
              <a:t>年第一季合併損益與前季比較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6B4CD58D-97F1-C24F-8C1C-1A98A00B1292}"/>
              </a:ext>
            </a:extLst>
          </p:cNvPr>
          <p:cNvPicPr>
            <a:picLocks noChangeAspect="1"/>
          </p:cNvPicPr>
          <p:nvPr/>
        </p:nvPicPr>
        <p:blipFill>
          <a:blip r:embed="rId2"/>
          <a:stretch>
            <a:fillRect/>
          </a:stretch>
        </p:blipFill>
        <p:spPr>
          <a:xfrm>
            <a:off x="381000" y="1061120"/>
            <a:ext cx="11530010" cy="475520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年第一季合併損益與去年同期比較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年第一季平均流通在外股數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1606515C-1D8A-A31F-B80B-1B17BE8584F6}"/>
              </a:ext>
            </a:extLst>
          </p:cNvPr>
          <p:cNvPicPr>
            <a:picLocks noChangeAspect="1"/>
          </p:cNvPicPr>
          <p:nvPr/>
        </p:nvPicPr>
        <p:blipFill>
          <a:blip r:embed="rId2"/>
          <a:stretch>
            <a:fillRect/>
          </a:stretch>
        </p:blipFill>
        <p:spPr>
          <a:xfrm>
            <a:off x="361950" y="1054144"/>
            <a:ext cx="11468100" cy="4787663"/>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a:t>
            </a:r>
            <a:r>
              <a:rPr lang="en-US" altLang="zh-TW" dirty="0"/>
              <a:t>3</a:t>
            </a:r>
            <a:r>
              <a:rPr lang="zh-TW" altLang="en-US" dirty="0"/>
              <a:t>月</a:t>
            </a:r>
            <a:r>
              <a:rPr lang="en-US" altLang="zh-TW" dirty="0"/>
              <a:t>31</a:t>
            </a:r>
            <a:r>
              <a:rPr lang="zh-TW" altLang="en-US" dirty="0"/>
              <a:t>日合併簡明資產負債表</a:t>
            </a:r>
            <a:endParaRPr lang="en-US" altLang="zh-TW" dirty="0"/>
          </a:p>
        </p:txBody>
      </p:sp>
      <p:pic>
        <p:nvPicPr>
          <p:cNvPr id="6" name="圖片 5">
            <a:extLst>
              <a:ext uri="{FF2B5EF4-FFF2-40B4-BE49-F238E27FC236}">
                <a16:creationId xmlns:a16="http://schemas.microsoft.com/office/drawing/2014/main" id="{69D672AD-65EB-5AAB-C945-ECA958D9C549}"/>
              </a:ext>
            </a:extLst>
          </p:cNvPr>
          <p:cNvPicPr>
            <a:picLocks noChangeAspect="1"/>
          </p:cNvPicPr>
          <p:nvPr/>
        </p:nvPicPr>
        <p:blipFill>
          <a:blip r:embed="rId2"/>
          <a:stretch>
            <a:fillRect/>
          </a:stretch>
        </p:blipFill>
        <p:spPr>
          <a:xfrm>
            <a:off x="371475" y="1076326"/>
            <a:ext cx="11515725" cy="5248274"/>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C000212E-E602-F016-5E96-7BE69193E40D}"/>
              </a:ext>
            </a:extLst>
          </p:cNvPr>
          <p:cNvPicPr>
            <a:picLocks noChangeAspect="1"/>
          </p:cNvPicPr>
          <p:nvPr/>
        </p:nvPicPr>
        <p:blipFill>
          <a:blip r:embed="rId2"/>
          <a:stretch>
            <a:fillRect/>
          </a:stretch>
        </p:blipFill>
        <p:spPr>
          <a:xfrm>
            <a:off x="346445" y="1101617"/>
            <a:ext cx="11845555" cy="5566130"/>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資訊分享</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50A21F6A-F5DC-EFC1-B7CF-2EB9DCA0262E}"/>
              </a:ext>
            </a:extLst>
          </p:cNvPr>
          <p:cNvPicPr>
            <a:picLocks noChangeAspect="1"/>
          </p:cNvPicPr>
          <p:nvPr/>
        </p:nvPicPr>
        <p:blipFill>
          <a:blip r:embed="rId2"/>
          <a:stretch>
            <a:fillRect/>
          </a:stretch>
        </p:blipFill>
        <p:spPr>
          <a:xfrm>
            <a:off x="0" y="564361"/>
            <a:ext cx="12877800" cy="5729278"/>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9</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2749700" y="353114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670040" y="2671937"/>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366718" y="1799647"/>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+2</a:t>
            </a:r>
            <a:r>
              <a:rPr lang="zh-TW" altLang="en-US" sz="1600" b="1" dirty="0">
                <a:solidFill>
                  <a:srgbClr val="FF3300"/>
                </a:solidFill>
                <a:latin typeface="Century Gothic" pitchFamily="34" charset="0"/>
                <a:ea typeface="新細明體" pitchFamily="18" charset="-120"/>
              </a:rPr>
              <a:t>%</a:t>
            </a:r>
          </a:p>
        </p:txBody>
      </p:sp>
      <p:sp>
        <p:nvSpPr>
          <p:cNvPr id="3" name="Text Box 108">
            <a:extLst>
              <a:ext uri="{FF2B5EF4-FFF2-40B4-BE49-F238E27FC236}">
                <a16:creationId xmlns:a16="http://schemas.microsoft.com/office/drawing/2014/main" id="{98152C74-B988-6DC8-8499-D1451219440D}"/>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sp>
        <p:nvSpPr>
          <p:cNvPr id="13" name="Text Box 17">
            <a:extLst>
              <a:ext uri="{FF2B5EF4-FFF2-40B4-BE49-F238E27FC236}">
                <a16:creationId xmlns:a16="http://schemas.microsoft.com/office/drawing/2014/main" id="{F248F1DD-9ECA-E3EC-6E17-BEA3079CFA59}"/>
              </a:ext>
            </a:extLst>
          </p:cNvPr>
          <p:cNvSpPr txBox="1">
            <a:spLocks noChangeArrowheads="1"/>
          </p:cNvSpPr>
          <p:nvPr/>
        </p:nvSpPr>
        <p:spPr bwMode="auto">
          <a:xfrm>
            <a:off x="8108030" y="2219083"/>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-18</a:t>
            </a:r>
            <a:r>
              <a:rPr lang="zh-TW" altLang="en-US" sz="1600" b="1" dirty="0">
                <a:solidFill>
                  <a:srgbClr val="FF3300"/>
                </a:solidFill>
                <a:latin typeface="Century Gothic" pitchFamily="34" charset="0"/>
                <a:ea typeface="新細明體" pitchFamily="18" charset="-120"/>
              </a:rPr>
              <a:t>%</a:t>
            </a:r>
          </a:p>
        </p:txBody>
      </p:sp>
      <p:sp>
        <p:nvSpPr>
          <p:cNvPr id="6" name="Text Box 17">
            <a:extLst>
              <a:ext uri="{FF2B5EF4-FFF2-40B4-BE49-F238E27FC236}">
                <a16:creationId xmlns:a16="http://schemas.microsoft.com/office/drawing/2014/main" id="{0BAC1299-9FEC-F2C3-9213-EF1EACC68CB9}"/>
              </a:ext>
            </a:extLst>
          </p:cNvPr>
          <p:cNvSpPr txBox="1">
            <a:spLocks noChangeArrowheads="1"/>
          </p:cNvSpPr>
          <p:nvPr/>
        </p:nvSpPr>
        <p:spPr bwMode="auto">
          <a:xfrm>
            <a:off x="9807378" y="5027469"/>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lang="en-US" altLang="zh-TW" sz="1600" b="1" dirty="0">
                <a:solidFill>
                  <a:srgbClr val="FF3300"/>
                </a:solidFill>
                <a:latin typeface="Century Gothic" pitchFamily="34" charset="0"/>
                <a:ea typeface="新細明體" pitchFamily="18" charset="-120"/>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2371007846"/>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26604</TotalTime>
  <Words>658</Words>
  <Application>Microsoft Office PowerPoint</Application>
  <PresentationFormat>寬螢幕</PresentationFormat>
  <Paragraphs>116</Paragraphs>
  <Slides>19</Slides>
  <Notes>2</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19</vt:i4>
      </vt:variant>
    </vt:vector>
  </HeadingPairs>
  <TitlesOfParts>
    <vt:vector size="33" baseType="lpstr">
      <vt:lpstr>微軟正黑體</vt:lpstr>
      <vt:lpstr>新細明體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1708</cp:revision>
  <dcterms:created xsi:type="dcterms:W3CDTF">2007-10-17T06:14:12Z</dcterms:created>
  <dcterms:modified xsi:type="dcterms:W3CDTF">2024-04-17T05:52:12Z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