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Lst>
  <p:notesMasterIdLst>
    <p:notesMasterId r:id="rId26"/>
  </p:notesMasterIdLst>
  <p:handoutMasterIdLst>
    <p:handoutMasterId r:id="rId27"/>
  </p:handoutMasterIdLst>
  <p:sldIdLst>
    <p:sldId id="556" r:id="rId7"/>
    <p:sldId id="275" r:id="rId8"/>
    <p:sldId id="571" r:id="rId9"/>
    <p:sldId id="270" r:id="rId10"/>
    <p:sldId id="572" r:id="rId11"/>
    <p:sldId id="574" r:id="rId12"/>
    <p:sldId id="575" r:id="rId13"/>
    <p:sldId id="584" r:id="rId14"/>
    <p:sldId id="577" r:id="rId15"/>
    <p:sldId id="578" r:id="rId16"/>
    <p:sldId id="579" r:id="rId17"/>
    <p:sldId id="580" r:id="rId18"/>
    <p:sldId id="581" r:id="rId19"/>
    <p:sldId id="582" r:id="rId20"/>
    <p:sldId id="586" r:id="rId21"/>
    <p:sldId id="1278" r:id="rId22"/>
    <p:sldId id="1311" r:id="rId23"/>
    <p:sldId id="1312" r:id="rId24"/>
    <p:sldId id="569" r:id="rId25"/>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67" d="100"/>
          <a:sy n="67" d="100"/>
        </p:scale>
        <p:origin x="736" y="4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76270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40633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1280382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51478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1487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26436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0695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24874896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p>
        </p:txBody>
      </p:sp>
      <p:sp>
        <p:nvSpPr>
          <p:cNvPr id="5" name="Footer Placeholder 4"/>
          <p:cNvSpPr>
            <a:spLocks noGrp="1"/>
          </p:cNvSpPr>
          <p:nvPr>
            <p:ph type="ftr" sz="quarter" idx="11"/>
          </p:nvPr>
        </p:nvSpPr>
        <p:spPr/>
        <p:txBody>
          <a:bodyPr/>
          <a:lstStyle/>
          <a:p>
            <a:r>
              <a:rPr lang="en-US" altLang="zh-TW"/>
              <a:t>TONG HSING CONFIDENTIAL</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34970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3.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
        <p:nvSpPr>
          <p:cNvPr id="7" name="文字方塊 6">
            <a:extLst>
              <a:ext uri="{FF2B5EF4-FFF2-40B4-BE49-F238E27FC236}">
                <a16:creationId xmlns:a16="http://schemas.microsoft.com/office/drawing/2014/main" id="{514A8911-DF86-EB5F-A8F6-748C1BE75E53}"/>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F1AA9D47-8808-F8B4-DBD4-264544F786C6}"/>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DB58B80F-2448-E402-98C6-5B753ED42DB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AB17B5C3-89E7-156B-00C2-3E196B5095EE}"/>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E65C4126-D6D2-7044-E24C-249508483CC7}"/>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626C0FFA-25BE-EC09-7466-D54B45E4C59C}"/>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298276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77004" y="2610985"/>
            <a:ext cx="8702938" cy="1900520"/>
          </a:xfrm>
          <a:prstGeom prst="rect">
            <a:avLst/>
          </a:prstGeom>
          <a:noFill/>
          <a:ln w="9525">
            <a:noFill/>
            <a:miter lim="800000"/>
            <a:headEnd/>
            <a:tailEnd/>
          </a:ln>
          <a:effectLst/>
        </p:spPr>
        <p:txBody>
          <a:bodyPr wrap="square">
            <a:spAutoFit/>
          </a:bodyPr>
          <a:lstStyle/>
          <a:p>
            <a:pPr algn="l">
              <a:spcBef>
                <a:spcPct val="25000"/>
              </a:spcBef>
            </a:pPr>
            <a:r>
              <a:rPr lang="zh-TW" altLang="en-US" sz="6000" spc="-50" dirty="0">
                <a:solidFill>
                  <a:srgbClr val="003F7C"/>
                </a:solidFill>
                <a:latin typeface="標楷體" panose="03000509000000000000" pitchFamily="65" charset="-120"/>
                <a:ea typeface="標楷體" panose="03000509000000000000" pitchFamily="65" charset="-120"/>
                <a:cs typeface="+mj-cs"/>
              </a:rPr>
              <a:t>同欣電子</a:t>
            </a: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latin typeface="標楷體" panose="03000509000000000000" pitchFamily="65" charset="-120"/>
                <a:ea typeface="標楷體" panose="03000509000000000000" pitchFamily="65" charset="-120"/>
              </a:rPr>
              <a:t>2024</a:t>
            </a:r>
            <a:r>
              <a:rPr lang="zh-TW" altLang="en-US" sz="2800" dirty="0">
                <a:solidFill>
                  <a:srgbClr val="003F7C"/>
                </a:solidFill>
                <a:latin typeface="標楷體" panose="03000509000000000000" pitchFamily="65" charset="-120"/>
                <a:ea typeface="標楷體" panose="03000509000000000000" pitchFamily="65" charset="-120"/>
              </a:rPr>
              <a:t>年第一季法人說明會</a:t>
            </a:r>
            <a:r>
              <a:rPr lang="en-US" altLang="zh-TW" dirty="0">
                <a:solidFill>
                  <a:srgbClr val="003F7C"/>
                </a:solidFill>
                <a:latin typeface="標楷體" panose="03000509000000000000" pitchFamily="65" charset="-120"/>
                <a:ea typeface="標楷體" panose="03000509000000000000" pitchFamily="65" charset="-120"/>
              </a:rPr>
              <a:t> </a:t>
            </a:r>
          </a:p>
          <a:p>
            <a:pPr algn="l">
              <a:spcBef>
                <a:spcPct val="25000"/>
              </a:spcBef>
            </a:pPr>
            <a:r>
              <a:rPr lang="en-US" altLang="zh-TW" dirty="0">
                <a:solidFill>
                  <a:srgbClr val="003F7C"/>
                </a:solidFill>
                <a:latin typeface="標楷體" panose="03000509000000000000" pitchFamily="65" charset="-120"/>
                <a:ea typeface="標楷體" panose="03000509000000000000" pitchFamily="65" charset="-120"/>
              </a:rPr>
              <a:t>4</a:t>
            </a:r>
            <a:r>
              <a:rPr lang="zh-TW" altLang="en-US" dirty="0">
                <a:solidFill>
                  <a:srgbClr val="003F7C"/>
                </a:solidFill>
                <a:latin typeface="標楷體" panose="03000509000000000000" pitchFamily="65" charset="-120"/>
                <a:ea typeface="標楷體" panose="03000509000000000000" pitchFamily="65" charset="-120"/>
              </a:rPr>
              <a:t>月</a:t>
            </a:r>
            <a:r>
              <a:rPr lang="en-US" altLang="zh-TW" dirty="0">
                <a:solidFill>
                  <a:srgbClr val="003F7C"/>
                </a:solidFill>
                <a:latin typeface="標楷體" panose="03000509000000000000" pitchFamily="65" charset="-120"/>
                <a:ea typeface="標楷體" panose="03000509000000000000" pitchFamily="65" charset="-120"/>
              </a:rPr>
              <a:t>18</a:t>
            </a:r>
            <a:r>
              <a:rPr lang="zh-TW" altLang="en-US" dirty="0">
                <a:solidFill>
                  <a:srgbClr val="003F7C"/>
                </a:solidFill>
                <a:latin typeface="標楷體" panose="03000509000000000000" pitchFamily="65" charset="-120"/>
                <a:ea typeface="標楷體" panose="03000509000000000000" pitchFamily="65" charset="-120"/>
              </a:rPr>
              <a:t>日</a:t>
            </a: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10</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季營收概況</a:t>
            </a:r>
            <a:endParaRPr lang="en-US" altLang="zh-TW" dirty="0"/>
          </a:p>
        </p:txBody>
      </p:sp>
      <p:sp>
        <p:nvSpPr>
          <p:cNvPr id="2" name="Text Box 108">
            <a:extLst>
              <a:ext uri="{FF2B5EF4-FFF2-40B4-BE49-F238E27FC236}">
                <a16:creationId xmlns:a16="http://schemas.microsoft.com/office/drawing/2014/main" id="{C528346A-A7B4-44CE-4100-A580A5244F5B}"/>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4" name="圖片 3">
            <a:extLst>
              <a:ext uri="{FF2B5EF4-FFF2-40B4-BE49-F238E27FC236}">
                <a16:creationId xmlns:a16="http://schemas.microsoft.com/office/drawing/2014/main" id="{9B9D4C8F-DB50-6A7D-0D6E-56450E198A68}"/>
              </a:ext>
            </a:extLst>
          </p:cNvPr>
          <p:cNvPicPr>
            <a:picLocks noChangeAspect="1"/>
          </p:cNvPicPr>
          <p:nvPr/>
        </p:nvPicPr>
        <p:blipFill>
          <a:blip r:embed="rId2"/>
          <a:stretch>
            <a:fillRect/>
          </a:stretch>
        </p:blipFill>
        <p:spPr>
          <a:xfrm>
            <a:off x="352425" y="1072356"/>
            <a:ext cx="11649076" cy="5337969"/>
          </a:xfrm>
          <a:prstGeom prst="rect">
            <a:avLst/>
          </a:prstGeom>
        </p:spPr>
      </p:pic>
    </p:spTree>
    <p:extLst>
      <p:ext uri="{BB962C8B-B14F-4D97-AF65-F5344CB8AC3E}">
        <p14:creationId xmlns:p14="http://schemas.microsoft.com/office/powerpoint/2010/main" val="1059143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11</a:t>
            </a:fld>
            <a:endParaRPr lang="en-US" altLang="zh-TW" sz="1200" dirty="0">
              <a:solidFill>
                <a:schemeClr val="bg1"/>
              </a:solidFill>
            </a:endParaRP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高頻無線通訊模組</a:t>
            </a:r>
            <a:endParaRPr lang="en-US" altLang="zh-TW" dirty="0"/>
          </a:p>
        </p:txBody>
      </p:sp>
      <p:sp>
        <p:nvSpPr>
          <p:cNvPr id="5" name="Text Box 108">
            <a:extLst>
              <a:ext uri="{FF2B5EF4-FFF2-40B4-BE49-F238E27FC236}">
                <a16:creationId xmlns:a16="http://schemas.microsoft.com/office/drawing/2014/main" id="{CB17628D-0FA8-83F7-BF02-5E823A23E3C2}"/>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3" name="圖片 2">
            <a:extLst>
              <a:ext uri="{FF2B5EF4-FFF2-40B4-BE49-F238E27FC236}">
                <a16:creationId xmlns:a16="http://schemas.microsoft.com/office/drawing/2014/main" id="{5813832A-FB95-B2C7-DC18-C6857CC6CCFE}"/>
              </a:ext>
            </a:extLst>
          </p:cNvPr>
          <p:cNvPicPr>
            <a:picLocks noChangeAspect="1"/>
          </p:cNvPicPr>
          <p:nvPr/>
        </p:nvPicPr>
        <p:blipFill>
          <a:blip r:embed="rId2"/>
          <a:stretch>
            <a:fillRect/>
          </a:stretch>
        </p:blipFill>
        <p:spPr>
          <a:xfrm>
            <a:off x="0" y="1072356"/>
            <a:ext cx="12088783" cy="5303009"/>
          </a:xfrm>
          <a:prstGeom prst="rect">
            <a:avLst/>
          </a:prstGeom>
        </p:spPr>
      </p:pic>
    </p:spTree>
    <p:extLst>
      <p:ext uri="{BB962C8B-B14F-4D97-AF65-F5344CB8AC3E}">
        <p14:creationId xmlns:p14="http://schemas.microsoft.com/office/powerpoint/2010/main" val="1908845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12</a:t>
            </a:fld>
            <a:endParaRPr lang="en-US" altLang="zh-TW" sz="1200" dirty="0">
              <a:solidFill>
                <a:schemeClr val="bg1"/>
              </a:solidFill>
            </a:endParaRP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混合積體電路模組</a:t>
            </a:r>
            <a:endParaRPr lang="en-US" altLang="zh-TW" dirty="0"/>
          </a:p>
        </p:txBody>
      </p:sp>
      <p:sp>
        <p:nvSpPr>
          <p:cNvPr id="4" name="Text Box 108">
            <a:extLst>
              <a:ext uri="{FF2B5EF4-FFF2-40B4-BE49-F238E27FC236}">
                <a16:creationId xmlns:a16="http://schemas.microsoft.com/office/drawing/2014/main" id="{E9B563A8-7AA1-E9EE-8067-0056EA79ECCB}"/>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5" name="圖片 4">
            <a:extLst>
              <a:ext uri="{FF2B5EF4-FFF2-40B4-BE49-F238E27FC236}">
                <a16:creationId xmlns:a16="http://schemas.microsoft.com/office/drawing/2014/main" id="{8A686ED8-E5D2-018F-D1A6-811521EABEA8}"/>
              </a:ext>
            </a:extLst>
          </p:cNvPr>
          <p:cNvPicPr>
            <a:picLocks noChangeAspect="1"/>
          </p:cNvPicPr>
          <p:nvPr/>
        </p:nvPicPr>
        <p:blipFill>
          <a:blip r:embed="rId2"/>
          <a:stretch>
            <a:fillRect/>
          </a:stretch>
        </p:blipFill>
        <p:spPr>
          <a:xfrm>
            <a:off x="0" y="1072356"/>
            <a:ext cx="11950290" cy="5295399"/>
          </a:xfrm>
          <a:prstGeom prst="rect">
            <a:avLst/>
          </a:prstGeom>
        </p:spPr>
      </p:pic>
    </p:spTree>
    <p:extLst>
      <p:ext uri="{BB962C8B-B14F-4D97-AF65-F5344CB8AC3E}">
        <p14:creationId xmlns:p14="http://schemas.microsoft.com/office/powerpoint/2010/main" val="2159076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13</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陶瓷電路板</a:t>
            </a:r>
            <a:endParaRPr lang="en-US" altLang="zh-TW" dirty="0"/>
          </a:p>
        </p:txBody>
      </p:sp>
      <p:sp>
        <p:nvSpPr>
          <p:cNvPr id="5" name="Text Box 108">
            <a:extLst>
              <a:ext uri="{FF2B5EF4-FFF2-40B4-BE49-F238E27FC236}">
                <a16:creationId xmlns:a16="http://schemas.microsoft.com/office/drawing/2014/main" id="{C62691DB-5322-B01E-C2E5-3C6CFC51421E}"/>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3" name="圖片 2">
            <a:extLst>
              <a:ext uri="{FF2B5EF4-FFF2-40B4-BE49-F238E27FC236}">
                <a16:creationId xmlns:a16="http://schemas.microsoft.com/office/drawing/2014/main" id="{75121A35-4B6D-C4F8-DE96-F7F096FEEEC1}"/>
              </a:ext>
            </a:extLst>
          </p:cNvPr>
          <p:cNvPicPr>
            <a:picLocks noChangeAspect="1"/>
          </p:cNvPicPr>
          <p:nvPr/>
        </p:nvPicPr>
        <p:blipFill>
          <a:blip r:embed="rId2"/>
          <a:stretch>
            <a:fillRect/>
          </a:stretch>
        </p:blipFill>
        <p:spPr>
          <a:xfrm>
            <a:off x="0" y="778585"/>
            <a:ext cx="11950291" cy="5597073"/>
          </a:xfrm>
          <a:prstGeom prst="rect">
            <a:avLst/>
          </a:prstGeom>
        </p:spPr>
      </p:pic>
    </p:spTree>
    <p:extLst>
      <p:ext uri="{BB962C8B-B14F-4D97-AF65-F5344CB8AC3E}">
        <p14:creationId xmlns:p14="http://schemas.microsoft.com/office/powerpoint/2010/main" val="63629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14</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影像產品</a:t>
            </a:r>
            <a:endParaRPr lang="en-US" altLang="zh-TW" dirty="0"/>
          </a:p>
        </p:txBody>
      </p:sp>
      <p:sp>
        <p:nvSpPr>
          <p:cNvPr id="3" name="Text Box 108">
            <a:extLst>
              <a:ext uri="{FF2B5EF4-FFF2-40B4-BE49-F238E27FC236}">
                <a16:creationId xmlns:a16="http://schemas.microsoft.com/office/drawing/2014/main" id="{4F42F2E3-7614-5368-1766-0294D55A50F1}"/>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5" name="圖片 4">
            <a:extLst>
              <a:ext uri="{FF2B5EF4-FFF2-40B4-BE49-F238E27FC236}">
                <a16:creationId xmlns:a16="http://schemas.microsoft.com/office/drawing/2014/main" id="{687370D8-4A88-B317-36B2-1A44B55F806E}"/>
              </a:ext>
            </a:extLst>
          </p:cNvPr>
          <p:cNvPicPr>
            <a:picLocks noChangeAspect="1"/>
          </p:cNvPicPr>
          <p:nvPr/>
        </p:nvPicPr>
        <p:blipFill>
          <a:blip r:embed="rId2"/>
          <a:stretch>
            <a:fillRect/>
          </a:stretch>
        </p:blipFill>
        <p:spPr>
          <a:xfrm>
            <a:off x="138492" y="1072356"/>
            <a:ext cx="11879233" cy="5244345"/>
          </a:xfrm>
          <a:prstGeom prst="rect">
            <a:avLst/>
          </a:prstGeom>
        </p:spPr>
      </p:pic>
    </p:spTree>
    <p:extLst>
      <p:ext uri="{BB962C8B-B14F-4D97-AF65-F5344CB8AC3E}">
        <p14:creationId xmlns:p14="http://schemas.microsoft.com/office/powerpoint/2010/main" val="2333422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財務資訊</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資訊分享</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1474640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286E5821-FCA5-A2E0-BFE7-092AB52529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日期版面配置區 14">
            <a:extLst>
              <a:ext uri="{FF2B5EF4-FFF2-40B4-BE49-F238E27FC236}">
                <a16:creationId xmlns:a16="http://schemas.microsoft.com/office/drawing/2014/main" id="{1A309D81-CB98-2621-F74F-30AD142CD0B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8" name="頁尾版面配置區 15">
            <a:extLst>
              <a:ext uri="{FF2B5EF4-FFF2-40B4-BE49-F238E27FC236}">
                <a16:creationId xmlns:a16="http://schemas.microsoft.com/office/drawing/2014/main" id="{A1596283-F710-ED1F-75DD-3510D5BABD2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標題 2">
            <a:extLst>
              <a:ext uri="{FF2B5EF4-FFF2-40B4-BE49-F238E27FC236}">
                <a16:creationId xmlns:a16="http://schemas.microsoft.com/office/drawing/2014/main" id="{FB178C41-1E39-7CCD-4707-D49FE28AD773}"/>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資訊分享</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6" name="文字方塊 5">
            <a:extLst>
              <a:ext uri="{FF2B5EF4-FFF2-40B4-BE49-F238E27FC236}">
                <a16:creationId xmlns:a16="http://schemas.microsoft.com/office/drawing/2014/main" id="{2D8DE761-F41B-411B-E68C-27D03220BC7B}"/>
              </a:ext>
            </a:extLst>
          </p:cNvPr>
          <p:cNvSpPr txBox="1"/>
          <p:nvPr/>
        </p:nvSpPr>
        <p:spPr>
          <a:xfrm>
            <a:off x="4795014" y="930356"/>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4000" dirty="0">
                <a:solidFill>
                  <a:prstClr val="black"/>
                </a:solidFill>
                <a:latin typeface="標楷體" panose="03000509000000000000" pitchFamily="65" charset="-120"/>
                <a:ea typeface="標楷體" panose="03000509000000000000" pitchFamily="65" charset="-120"/>
              </a:rPr>
              <a:t>銷售</a:t>
            </a: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r>
              <a:rPr kumimoji="0" lang="en-US" altLang="zh-TW"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endParaRPr kumimoji="0" lang="zh-TW" altLang="en-US"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F1E81EC5-AD47-BAC0-EE70-DCED2394BA59}"/>
              </a:ext>
            </a:extLst>
          </p:cNvPr>
          <p:cNvPicPr>
            <a:picLocks noChangeAspect="1"/>
          </p:cNvPicPr>
          <p:nvPr/>
        </p:nvPicPr>
        <p:blipFill>
          <a:blip r:embed="rId2"/>
          <a:stretch>
            <a:fillRect/>
          </a:stretch>
        </p:blipFill>
        <p:spPr>
          <a:xfrm>
            <a:off x="3809802" y="909015"/>
            <a:ext cx="4572396" cy="5438103"/>
          </a:xfrm>
          <a:prstGeom prst="rect">
            <a:avLst/>
          </a:prstGeom>
        </p:spPr>
      </p:pic>
    </p:spTree>
    <p:extLst>
      <p:ext uri="{BB962C8B-B14F-4D97-AF65-F5344CB8AC3E}">
        <p14:creationId xmlns:p14="http://schemas.microsoft.com/office/powerpoint/2010/main" val="3112384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3" name="標題 2">
            <a:extLst>
              <a:ext uri="{FF2B5EF4-FFF2-40B4-BE49-F238E27FC236}">
                <a16:creationId xmlns:a16="http://schemas.microsoft.com/office/drawing/2014/main" id="{BDCA3869-2B04-E6F3-F454-465013766BD7}"/>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資訊分享</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4" name="文字方塊 3">
            <a:extLst>
              <a:ext uri="{FF2B5EF4-FFF2-40B4-BE49-F238E27FC236}">
                <a16:creationId xmlns:a16="http://schemas.microsoft.com/office/drawing/2014/main" id="{E23978BF-6D14-401F-AE4C-E5A85CC11272}"/>
              </a:ext>
            </a:extLst>
          </p:cNvPr>
          <p:cNvSpPr txBox="1"/>
          <p:nvPr/>
        </p:nvSpPr>
        <p:spPr>
          <a:xfrm>
            <a:off x="1343025" y="1638300"/>
            <a:ext cx="8953500" cy="1077218"/>
          </a:xfrm>
          <a:prstGeom prst="rect">
            <a:avLst/>
          </a:prstGeom>
          <a:noFill/>
        </p:spPr>
        <p:txBody>
          <a:bodyPr wrap="square" rtlCol="0">
            <a:spAutoFit/>
          </a:bodyPr>
          <a:lstStyle/>
          <a:p>
            <a:r>
              <a:rPr lang="en-US" altLang="zh-TW" sz="3200" dirty="0">
                <a:latin typeface="標楷體" panose="03000509000000000000" pitchFamily="65" charset="-120"/>
                <a:ea typeface="標楷體" panose="03000509000000000000" pitchFamily="65" charset="-120"/>
              </a:rPr>
              <a:t>1.AMB</a:t>
            </a:r>
            <a:r>
              <a:rPr lang="zh-TW" altLang="en-US" sz="3200" dirty="0">
                <a:latin typeface="標楷體" panose="03000509000000000000" pitchFamily="65" charset="-120"/>
                <a:ea typeface="標楷體" panose="03000509000000000000" pitchFamily="65" charset="-120"/>
              </a:rPr>
              <a:t>在功率半導體應用方面進展較預期順利，客戶有望較原先計畫提前導入。</a:t>
            </a:r>
          </a:p>
        </p:txBody>
      </p:sp>
      <p:sp>
        <p:nvSpPr>
          <p:cNvPr id="8" name="文字方塊 7">
            <a:extLst>
              <a:ext uri="{FF2B5EF4-FFF2-40B4-BE49-F238E27FC236}">
                <a16:creationId xmlns:a16="http://schemas.microsoft.com/office/drawing/2014/main" id="{0C3B2CB5-00C2-944F-64DF-BBD2628F0766}"/>
              </a:ext>
            </a:extLst>
          </p:cNvPr>
          <p:cNvSpPr txBox="1"/>
          <p:nvPr/>
        </p:nvSpPr>
        <p:spPr>
          <a:xfrm>
            <a:off x="1343025" y="2890391"/>
            <a:ext cx="8953500" cy="1077218"/>
          </a:xfrm>
          <a:prstGeom prst="rect">
            <a:avLst/>
          </a:prstGeom>
          <a:noFill/>
        </p:spPr>
        <p:txBody>
          <a:bodyPr wrap="square" rtlCol="0">
            <a:spAutoFit/>
          </a:bodyPr>
          <a:lstStyle/>
          <a:p>
            <a:r>
              <a:rPr lang="en-US" altLang="zh-TW" sz="3200" dirty="0">
                <a:latin typeface="標楷體" panose="03000509000000000000" pitchFamily="65" charset="-120"/>
                <a:ea typeface="標楷體" panose="03000509000000000000" pitchFamily="65" charset="-120"/>
              </a:rPr>
              <a:t>2.Power Discrete </a:t>
            </a:r>
            <a:r>
              <a:rPr lang="zh-TW" altLang="en-US" sz="3200" dirty="0">
                <a:latin typeface="標楷體" panose="03000509000000000000" pitchFamily="65" charset="-120"/>
                <a:ea typeface="標楷體" panose="03000509000000000000" pitchFamily="65" charset="-120"/>
              </a:rPr>
              <a:t>封裝目前認證順利，預計在第四季營收開始貢獻。</a:t>
            </a:r>
          </a:p>
        </p:txBody>
      </p:sp>
      <p:sp>
        <p:nvSpPr>
          <p:cNvPr id="9" name="文字方塊 8">
            <a:extLst>
              <a:ext uri="{FF2B5EF4-FFF2-40B4-BE49-F238E27FC236}">
                <a16:creationId xmlns:a16="http://schemas.microsoft.com/office/drawing/2014/main" id="{DC7529DD-CC95-EA31-BD27-2CD58A873D8B}"/>
              </a:ext>
            </a:extLst>
          </p:cNvPr>
          <p:cNvSpPr txBox="1"/>
          <p:nvPr/>
        </p:nvSpPr>
        <p:spPr>
          <a:xfrm>
            <a:off x="1343025" y="4142482"/>
            <a:ext cx="8953500" cy="1077218"/>
          </a:xfrm>
          <a:prstGeom prst="rect">
            <a:avLst/>
          </a:prstGeom>
          <a:noFill/>
        </p:spPr>
        <p:txBody>
          <a:bodyPr wrap="square" rtlCol="0">
            <a:spAutoFit/>
          </a:bodyPr>
          <a:lstStyle/>
          <a:p>
            <a:r>
              <a:rPr lang="en-US" altLang="zh-TW" sz="3200" dirty="0">
                <a:latin typeface="標楷體" panose="03000509000000000000" pitchFamily="65" charset="-120"/>
                <a:ea typeface="標楷體" panose="03000509000000000000" pitchFamily="65" charset="-120"/>
              </a:rPr>
              <a:t>3.</a:t>
            </a:r>
            <a:r>
              <a:rPr lang="zh-TW" altLang="en-US" sz="3200" dirty="0">
                <a:latin typeface="標楷體" panose="03000509000000000000" pitchFamily="65" charset="-120"/>
                <a:ea typeface="標楷體" panose="03000509000000000000" pitchFamily="65" charset="-120"/>
              </a:rPr>
              <a:t>龍潭廠</a:t>
            </a:r>
            <a:r>
              <a:rPr lang="en-US" altLang="zh-TW" sz="3200" dirty="0">
                <a:latin typeface="標楷體" panose="03000509000000000000" pitchFamily="65" charset="-120"/>
                <a:ea typeface="標楷體" panose="03000509000000000000" pitchFamily="65" charset="-120"/>
              </a:rPr>
              <a:t>solar power</a:t>
            </a:r>
            <a:r>
              <a:rPr lang="zh-TW" altLang="en-US" sz="3200" dirty="0">
                <a:latin typeface="標楷體" panose="03000509000000000000" pitchFamily="65" charset="-120"/>
                <a:ea typeface="標楷體" panose="03000509000000000000" pitchFamily="65" charset="-120"/>
              </a:rPr>
              <a:t>建置完成，自有發電量逐步提升，降低</a:t>
            </a:r>
            <a:r>
              <a:rPr lang="en-US" altLang="zh-TW" sz="3200" dirty="0">
                <a:latin typeface="標楷體" panose="03000509000000000000" pitchFamily="65" charset="-120"/>
                <a:ea typeface="標楷體" panose="03000509000000000000" pitchFamily="65" charset="-120"/>
              </a:rPr>
              <a:t>4</a:t>
            </a:r>
            <a:r>
              <a:rPr lang="zh-TW" altLang="en-US" sz="3200" dirty="0">
                <a:latin typeface="標楷體" panose="03000509000000000000" pitchFamily="65" charset="-120"/>
                <a:ea typeface="標楷體" panose="03000509000000000000" pitchFamily="65" charset="-120"/>
              </a:rPr>
              <a:t>月電價調漲影響。</a:t>
            </a:r>
            <a:endParaRPr lang="zh-TW" altLang="en-US" sz="2000"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038695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069278" y="235279"/>
            <a:ext cx="7226300" cy="1384995"/>
          </a:xfrm>
          <a:prstGeom prst="rect">
            <a:avLst/>
          </a:prstGeom>
          <a:noFill/>
          <a:ln w="9525">
            <a:noFill/>
            <a:miter lim="800000"/>
            <a:headEnd/>
            <a:tailEnd/>
          </a:ln>
          <a:effectLst/>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3600" spc="-50" dirty="0">
                <a:solidFill>
                  <a:srgbClr val="003F7C"/>
                </a:solidFill>
                <a:latin typeface="標楷體" panose="03000509000000000000" pitchFamily="65" charset="-120"/>
                <a:ea typeface="標楷體" panose="03000509000000000000" pitchFamily="65" charset="-120"/>
                <a:cs typeface="+mj-cs"/>
              </a:rPr>
              <a:t>下季展望</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文字方塊 4">
            <a:extLst>
              <a:ext uri="{FF2B5EF4-FFF2-40B4-BE49-F238E27FC236}">
                <a16:creationId xmlns:a16="http://schemas.microsoft.com/office/drawing/2014/main" id="{19A910FB-D79C-2912-60EE-B5DF58E2719D}"/>
              </a:ext>
            </a:extLst>
          </p:cNvPr>
          <p:cNvSpPr txBox="1"/>
          <p:nvPr/>
        </p:nvSpPr>
        <p:spPr>
          <a:xfrm>
            <a:off x="1133475" y="2575340"/>
            <a:ext cx="10344150"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公司預期第二季營收將較第一季度微幅向上。</a:t>
            </a:r>
            <a:r>
              <a:rPr lang="en-US" altLang="zh-TW" sz="3600" dirty="0">
                <a:latin typeface="標楷體" panose="03000509000000000000" pitchFamily="65" charset="-120"/>
                <a:ea typeface="標楷體" panose="03000509000000000000" pitchFamily="65" charset="-120"/>
              </a:rPr>
              <a: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effectLst/>
              <a:uLnTx/>
              <a:uFillTx/>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52067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19</a:t>
            </a:fld>
            <a:endParaRPr lang="en-US" altLang="zh-TW" sz="1200" dirty="0">
              <a:solidFill>
                <a:schemeClr val="bg1"/>
              </a:solidFill>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algn="ctr">
              <a:spcBef>
                <a:spcPct val="25000"/>
              </a:spcBef>
            </a:pPr>
            <a:r>
              <a:rPr lang="en-US" altLang="zh-TW" sz="4500" u="sng" spc="-50" dirty="0">
                <a:solidFill>
                  <a:srgbClr val="003F7C"/>
                </a:solidFill>
                <a:ea typeface="+mj-ea"/>
                <a:cs typeface="+mj-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algn="ctr"/>
            <a:r>
              <a:rPr lang="en-US" altLang="zh-TW" sz="2600" i="1" dirty="0">
                <a:solidFill>
                  <a:srgbClr val="003F7C"/>
                </a:solidFill>
                <a:latin typeface="Bookman Old Style" panose="02050604050505020204" pitchFamily="18" charset="0"/>
              </a:rPr>
              <a:t>Reality / Integrity / Customer First </a:t>
            </a:r>
            <a:endParaRPr lang="zh-TW" altLang="en-US" sz="2600" i="1" dirty="0">
              <a:solidFill>
                <a:srgbClr val="003F7C"/>
              </a:solidFill>
              <a:latin typeface="Bookman Old Style" panose="02050604050505020204" pitchFamily="18" charset="0"/>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r>
              <a:rPr lang="en-US" altLang="zh-TW" sz="2000" dirty="0">
                <a:solidFill>
                  <a:srgbClr val="003F7C"/>
                </a:solidFill>
              </a:rPr>
              <a:t>Please Visit Us @ https://www.theil.com </a:t>
            </a:r>
            <a:endParaRPr lang="zh-TW" altLang="en-US" sz="2000" dirty="0">
              <a:solidFill>
                <a:srgbClr val="003F7C"/>
              </a:solidFill>
            </a:endParaRPr>
          </a:p>
        </p:txBody>
      </p:sp>
    </p:spTree>
    <p:extLst>
      <p:ext uri="{BB962C8B-B14F-4D97-AF65-F5344CB8AC3E}">
        <p14:creationId xmlns:p14="http://schemas.microsoft.com/office/powerpoint/2010/main" val="315612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807257" y="406410"/>
            <a:ext cx="6750987" cy="946784"/>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zh-TW" altLang="en-US"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rPr>
              <a:t>免責聲明</a:t>
            </a:r>
            <a:endParaRPr kumimoji="0" lang="en-US" altLang="zh-TW"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endParaRP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
        <p:nvSpPr>
          <p:cNvPr id="2" name="Text Box 2">
            <a:extLst>
              <a:ext uri="{FF2B5EF4-FFF2-40B4-BE49-F238E27FC236}">
                <a16:creationId xmlns:a16="http://schemas.microsoft.com/office/drawing/2014/main" id="{D891DA0A-A4FA-01B0-77C2-FAC24360711B}"/>
              </a:ext>
            </a:extLst>
          </p:cNvPr>
          <p:cNvSpPr txBox="1">
            <a:spLocks noChangeArrowheads="1"/>
          </p:cNvSpPr>
          <p:nvPr/>
        </p:nvSpPr>
        <p:spPr bwMode="auto">
          <a:xfrm>
            <a:off x="201893" y="1533603"/>
            <a:ext cx="7882892" cy="4798237"/>
          </a:xfrm>
          <a:prstGeom prst="rect">
            <a:avLst/>
          </a:prstGeom>
          <a:noFill/>
          <a:ln w="9525">
            <a:noFill/>
            <a:miter lim="800000"/>
            <a:headEnd/>
            <a:tailEnd/>
          </a:ln>
          <a:effectLst/>
        </p:spPr>
        <p:txBody>
          <a:bodyPr wrap="square">
            <a:spAutoFit/>
          </a:bodyPr>
          <a:lstStyle/>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dirty="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zh-TW" altLang="en-US" sz="4500" dirty="0">
                <a:solidFill>
                  <a:srgbClr val="003F7C"/>
                </a:solidFill>
                <a:latin typeface="標楷體" panose="03000509000000000000" pitchFamily="65" charset="-120"/>
                <a:ea typeface="標楷體" panose="03000509000000000000" pitchFamily="65" charset="-120"/>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資訊分享</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4</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90563" y="164968"/>
            <a:ext cx="10496550" cy="646331"/>
          </a:xfrm>
          <a:prstGeom prst="rect">
            <a:avLst/>
          </a:prstGeom>
          <a:noFill/>
        </p:spPr>
        <p:txBody>
          <a:bodyPr wrap="square">
            <a:spAutoFit/>
          </a:bodyPr>
          <a:lstStyle/>
          <a:p>
            <a:pPr algn="ctr"/>
            <a:r>
              <a:rPr lang="en-US" altLang="zh-TW" sz="3600" spc="-50" dirty="0">
                <a:solidFill>
                  <a:srgbClr val="003F7C"/>
                </a:solidFill>
                <a:latin typeface="標楷體" panose="03000509000000000000" pitchFamily="65" charset="-120"/>
                <a:ea typeface="標楷體" panose="03000509000000000000" pitchFamily="65" charset="-120"/>
                <a:cs typeface="+mj-cs"/>
              </a:rPr>
              <a:t>2024</a:t>
            </a:r>
            <a:r>
              <a:rPr lang="zh-TW" altLang="en-US" sz="3600" spc="-50" dirty="0">
                <a:solidFill>
                  <a:srgbClr val="003F7C"/>
                </a:solidFill>
                <a:latin typeface="標楷體" panose="03000509000000000000" pitchFamily="65" charset="-120"/>
                <a:ea typeface="標楷體" panose="03000509000000000000" pitchFamily="65" charset="-120"/>
                <a:cs typeface="+mj-cs"/>
              </a:rPr>
              <a:t>年第一季合併損益與前季比較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280990" y="6046701"/>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第四季平均流通在外股數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F1BD7306-BF22-F4BF-EF1E-0416047A4E3A}"/>
              </a:ext>
            </a:extLst>
          </p:cNvPr>
          <p:cNvSpPr txBox="1">
            <a:spLocks noChangeArrowheads="1"/>
          </p:cNvSpPr>
          <p:nvPr/>
        </p:nvSpPr>
        <p:spPr bwMode="auto">
          <a:xfrm>
            <a:off x="280990" y="580660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第一季平均流通在外股數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5" name="圖片 4">
            <a:extLst>
              <a:ext uri="{FF2B5EF4-FFF2-40B4-BE49-F238E27FC236}">
                <a16:creationId xmlns:a16="http://schemas.microsoft.com/office/drawing/2014/main" id="{6B4CD58D-97F1-C24F-8C1C-1A98A00B1292}"/>
              </a:ext>
            </a:extLst>
          </p:cNvPr>
          <p:cNvPicPr>
            <a:picLocks noChangeAspect="1"/>
          </p:cNvPicPr>
          <p:nvPr/>
        </p:nvPicPr>
        <p:blipFill>
          <a:blip r:embed="rId2"/>
          <a:stretch>
            <a:fillRect/>
          </a:stretch>
        </p:blipFill>
        <p:spPr>
          <a:xfrm>
            <a:off x="381000" y="1061120"/>
            <a:ext cx="11530010" cy="475520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5</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2024</a:t>
            </a:r>
            <a:r>
              <a:rPr lang="zh-TW" altLang="en-US" dirty="0"/>
              <a:t>年第一季合併損益與去年同期比較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年第一季平均流通在外股數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年第一季平均流通在外股數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1606515C-1D8A-A31F-B80B-1B17BE8584F6}"/>
              </a:ext>
            </a:extLst>
          </p:cNvPr>
          <p:cNvPicPr>
            <a:picLocks noChangeAspect="1"/>
          </p:cNvPicPr>
          <p:nvPr/>
        </p:nvPicPr>
        <p:blipFill>
          <a:blip r:embed="rId2"/>
          <a:stretch>
            <a:fillRect/>
          </a:stretch>
        </p:blipFill>
        <p:spPr>
          <a:xfrm>
            <a:off x="361950" y="1054144"/>
            <a:ext cx="11468100" cy="4787663"/>
          </a:xfrm>
          <a:prstGeom prst="rect">
            <a:avLst/>
          </a:prstGeom>
        </p:spPr>
      </p:pic>
    </p:spTree>
    <p:extLst>
      <p:ext uri="{BB962C8B-B14F-4D97-AF65-F5344CB8AC3E}">
        <p14:creationId xmlns:p14="http://schemas.microsoft.com/office/powerpoint/2010/main" val="57657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6</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7" y="170301"/>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2024</a:t>
            </a:r>
            <a:r>
              <a:rPr lang="zh-TW" altLang="en-US" dirty="0"/>
              <a:t>年</a:t>
            </a:r>
            <a:r>
              <a:rPr lang="en-US" altLang="zh-TW" dirty="0"/>
              <a:t>3</a:t>
            </a:r>
            <a:r>
              <a:rPr lang="zh-TW" altLang="en-US" dirty="0"/>
              <a:t>月</a:t>
            </a:r>
            <a:r>
              <a:rPr lang="en-US" altLang="zh-TW" dirty="0"/>
              <a:t>31</a:t>
            </a:r>
            <a:r>
              <a:rPr lang="zh-TW" altLang="en-US" dirty="0"/>
              <a:t>日合併簡明資產負債表</a:t>
            </a:r>
            <a:endParaRPr lang="en-US" altLang="zh-TW" dirty="0"/>
          </a:p>
        </p:txBody>
      </p:sp>
      <p:pic>
        <p:nvPicPr>
          <p:cNvPr id="6" name="圖片 5">
            <a:extLst>
              <a:ext uri="{FF2B5EF4-FFF2-40B4-BE49-F238E27FC236}">
                <a16:creationId xmlns:a16="http://schemas.microsoft.com/office/drawing/2014/main" id="{69D672AD-65EB-5AAB-C945-ECA958D9C549}"/>
              </a:ext>
            </a:extLst>
          </p:cNvPr>
          <p:cNvPicPr>
            <a:picLocks noChangeAspect="1"/>
          </p:cNvPicPr>
          <p:nvPr/>
        </p:nvPicPr>
        <p:blipFill>
          <a:blip r:embed="rId2"/>
          <a:stretch>
            <a:fillRect/>
          </a:stretch>
        </p:blipFill>
        <p:spPr>
          <a:xfrm>
            <a:off x="371475" y="1076326"/>
            <a:ext cx="11515725" cy="5248274"/>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7</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zh-TW" altLang="en-US" sz="3600" spc="-50" dirty="0">
                <a:solidFill>
                  <a:srgbClr val="003F7C"/>
                </a:solidFill>
                <a:latin typeface="標楷體" panose="03000509000000000000" pitchFamily="65" charset="-120"/>
                <a:ea typeface="標楷體" panose="03000509000000000000" pitchFamily="65" charset="-120"/>
                <a:cs typeface="+mj-cs"/>
              </a:rPr>
              <a:t>資本支出</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p:txBody>
      </p:sp>
      <p:sp>
        <p:nvSpPr>
          <p:cNvPr id="5" name="Text Box 108">
            <a:extLst>
              <a:ext uri="{FF2B5EF4-FFF2-40B4-BE49-F238E27FC236}">
                <a16:creationId xmlns:a16="http://schemas.microsoft.com/office/drawing/2014/main" id="{99AB13B1-4567-68AE-E228-DD4478E1CD3C}"/>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C000212E-E602-F016-5E96-7BE69193E40D}"/>
              </a:ext>
            </a:extLst>
          </p:cNvPr>
          <p:cNvPicPr>
            <a:picLocks noChangeAspect="1"/>
          </p:cNvPicPr>
          <p:nvPr/>
        </p:nvPicPr>
        <p:blipFill>
          <a:blip r:embed="rId2"/>
          <a:stretch>
            <a:fillRect/>
          </a:stretch>
        </p:blipFill>
        <p:spPr>
          <a:xfrm>
            <a:off x="346445" y="1101617"/>
            <a:ext cx="11845555" cy="5566130"/>
          </a:xfrm>
          <a:prstGeom prst="rect">
            <a:avLst/>
          </a:prstGeom>
        </p:spPr>
      </p:pic>
    </p:spTree>
    <p:extLst>
      <p:ext uri="{BB962C8B-B14F-4D97-AF65-F5344CB8AC3E}">
        <p14:creationId xmlns:p14="http://schemas.microsoft.com/office/powerpoint/2010/main" val="900485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資訊分享</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133931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50A21F6A-F5DC-EFC1-B7CF-2EB9DCA0262E}"/>
              </a:ext>
            </a:extLst>
          </p:cNvPr>
          <p:cNvPicPr>
            <a:picLocks noChangeAspect="1"/>
          </p:cNvPicPr>
          <p:nvPr/>
        </p:nvPicPr>
        <p:blipFill>
          <a:blip r:embed="rId2"/>
          <a:stretch>
            <a:fillRect/>
          </a:stretch>
        </p:blipFill>
        <p:spPr>
          <a:xfrm>
            <a:off x="0" y="564361"/>
            <a:ext cx="12877800" cy="5729278"/>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9</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歷年營收概況</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2749700" y="3531145"/>
            <a:ext cx="844269"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+37</a:t>
            </a:r>
            <a:r>
              <a:rPr lang="zh-TW" altLang="en-US" sz="1600" b="1" dirty="0">
                <a:solidFill>
                  <a:srgbClr val="FF3300"/>
                </a:solidFill>
                <a:latin typeface="Century Gothic" pitchFamily="34" charset="0"/>
                <a:ea typeface="新細明體" pitchFamily="18" charset="-120"/>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4670040" y="2671937"/>
            <a:ext cx="801918"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+36</a:t>
            </a:r>
            <a:r>
              <a:rPr lang="zh-TW" altLang="en-US" sz="1600" b="1" dirty="0">
                <a:solidFill>
                  <a:srgbClr val="FF3300"/>
                </a:solidFill>
                <a:latin typeface="Century Gothic" pitchFamily="34" charset="0"/>
                <a:ea typeface="新細明體" pitchFamily="18" charset="-120"/>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6366718" y="1799647"/>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+2</a:t>
            </a:r>
            <a:r>
              <a:rPr lang="zh-TW" altLang="en-US" sz="1600" b="1" dirty="0">
                <a:solidFill>
                  <a:srgbClr val="FF3300"/>
                </a:solidFill>
                <a:latin typeface="Century Gothic" pitchFamily="34" charset="0"/>
                <a:ea typeface="新細明體" pitchFamily="18" charset="-120"/>
              </a:rPr>
              <a:t>%</a:t>
            </a:r>
          </a:p>
        </p:txBody>
      </p:sp>
      <p:sp>
        <p:nvSpPr>
          <p:cNvPr id="3" name="Text Box 108">
            <a:extLst>
              <a:ext uri="{FF2B5EF4-FFF2-40B4-BE49-F238E27FC236}">
                <a16:creationId xmlns:a16="http://schemas.microsoft.com/office/drawing/2014/main" id="{98152C74-B988-6DC8-8499-D1451219440D}"/>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sp>
        <p:nvSpPr>
          <p:cNvPr id="13" name="Text Box 17">
            <a:extLst>
              <a:ext uri="{FF2B5EF4-FFF2-40B4-BE49-F238E27FC236}">
                <a16:creationId xmlns:a16="http://schemas.microsoft.com/office/drawing/2014/main" id="{F248F1DD-9ECA-E3EC-6E17-BEA3079CFA59}"/>
              </a:ext>
            </a:extLst>
          </p:cNvPr>
          <p:cNvSpPr txBox="1">
            <a:spLocks noChangeArrowheads="1"/>
          </p:cNvSpPr>
          <p:nvPr/>
        </p:nvSpPr>
        <p:spPr bwMode="auto">
          <a:xfrm>
            <a:off x="8108030" y="2219083"/>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-18</a:t>
            </a:r>
            <a:r>
              <a:rPr lang="zh-TW" altLang="en-US" sz="1600" b="1" dirty="0">
                <a:solidFill>
                  <a:srgbClr val="FF3300"/>
                </a:solidFill>
                <a:latin typeface="Century Gothic" pitchFamily="34" charset="0"/>
                <a:ea typeface="新細明體" pitchFamily="18" charset="-120"/>
              </a:rPr>
              <a:t>%</a:t>
            </a:r>
          </a:p>
        </p:txBody>
      </p:sp>
      <p:sp>
        <p:nvSpPr>
          <p:cNvPr id="6" name="Text Box 17">
            <a:extLst>
              <a:ext uri="{FF2B5EF4-FFF2-40B4-BE49-F238E27FC236}">
                <a16:creationId xmlns:a16="http://schemas.microsoft.com/office/drawing/2014/main" id="{0BAC1299-9FEC-F2C3-9213-EF1EACC68CB9}"/>
              </a:ext>
            </a:extLst>
          </p:cNvPr>
          <p:cNvSpPr txBox="1">
            <a:spLocks noChangeArrowheads="1"/>
          </p:cNvSpPr>
          <p:nvPr/>
        </p:nvSpPr>
        <p:spPr bwMode="auto">
          <a:xfrm>
            <a:off x="9807378" y="5027469"/>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lang="en-US" altLang="zh-TW" sz="1600" b="1" dirty="0">
                <a:solidFill>
                  <a:srgbClr val="FF3300"/>
                </a:solidFill>
                <a:latin typeface="Century Gothic" pitchFamily="34" charset="0"/>
                <a:ea typeface="新細明體" pitchFamily="18" charset="-120"/>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2371007846"/>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2.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26604</TotalTime>
  <Words>658</Words>
  <Application>Microsoft Office PowerPoint</Application>
  <PresentationFormat>寬螢幕</PresentationFormat>
  <Paragraphs>116</Paragraphs>
  <Slides>19</Slides>
  <Notes>2</Notes>
  <HiddenSlides>0</HiddenSlides>
  <MMClips>0</MMClips>
  <ScaleCrop>false</ScaleCrop>
  <HeadingPairs>
    <vt:vector size="6" baseType="variant">
      <vt:variant>
        <vt:lpstr>使用字型</vt:lpstr>
      </vt:variant>
      <vt:variant>
        <vt:i4>11</vt:i4>
      </vt:variant>
      <vt:variant>
        <vt:lpstr>佈景主題</vt:lpstr>
      </vt:variant>
      <vt:variant>
        <vt:i4>3</vt:i4>
      </vt:variant>
      <vt:variant>
        <vt:lpstr>投影片標題</vt:lpstr>
      </vt:variant>
      <vt:variant>
        <vt:i4>19</vt:i4>
      </vt:variant>
    </vt:vector>
  </HeadingPairs>
  <TitlesOfParts>
    <vt:vector size="33" baseType="lpstr">
      <vt:lpstr>微軟正黑體</vt:lpstr>
      <vt:lpstr>新細明體</vt:lpstr>
      <vt:lpstr>標楷體</vt:lpstr>
      <vt:lpstr>Arial</vt:lpstr>
      <vt:lpstr>Bookman Old Style</vt:lpstr>
      <vt:lpstr>Calibri</vt:lpstr>
      <vt:lpstr>Calibri</vt:lpstr>
      <vt:lpstr>Calibri Light</vt:lpstr>
      <vt:lpstr>Century Gothic</vt:lpstr>
      <vt:lpstr>Times New Roman</vt:lpstr>
      <vt:lpstr>Wingdings</vt:lpstr>
      <vt:lpstr>回顧</vt:lpstr>
      <vt:lpstr>1_回顧</vt:lpstr>
      <vt:lpstr>Office 佈景主題</vt:lpstr>
      <vt:lpstr>PowerPoint 簡報</vt:lpstr>
      <vt:lpstr>PowerPoint 簡報</vt:lpstr>
      <vt:lpstr>PowerPoint 簡報</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1708</cp:revision>
  <dcterms:created xsi:type="dcterms:W3CDTF">2007-10-17T06:14:12Z</dcterms:created>
  <dcterms:modified xsi:type="dcterms:W3CDTF">2024-04-17T05:52:12Z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