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 id="2147483725" r:id="rId7"/>
  </p:sldMasterIdLst>
  <p:notesMasterIdLst>
    <p:notesMasterId r:id="rId28"/>
  </p:notesMasterIdLst>
  <p:handoutMasterIdLst>
    <p:handoutMasterId r:id="rId29"/>
  </p:handoutMasterIdLst>
  <p:sldIdLst>
    <p:sldId id="556" r:id="rId8"/>
    <p:sldId id="275" r:id="rId9"/>
    <p:sldId id="576" r:id="rId10"/>
    <p:sldId id="1296" r:id="rId11"/>
    <p:sldId id="1324" r:id="rId12"/>
    <p:sldId id="1301" r:id="rId13"/>
    <p:sldId id="1298" r:id="rId14"/>
    <p:sldId id="1325" r:id="rId15"/>
    <p:sldId id="1295" r:id="rId16"/>
    <p:sldId id="1303" r:id="rId17"/>
    <p:sldId id="1304" r:id="rId18"/>
    <p:sldId id="1305" r:id="rId19"/>
    <p:sldId id="1326" r:id="rId20"/>
    <p:sldId id="1327" r:id="rId21"/>
    <p:sldId id="1308" r:id="rId22"/>
    <p:sldId id="583" r:id="rId23"/>
    <p:sldId id="1291" r:id="rId24"/>
    <p:sldId id="1307" r:id="rId25"/>
    <p:sldId id="1328" r:id="rId26"/>
    <p:sldId id="1297" r:id="rId27"/>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9" autoAdjust="0"/>
    <p:restoredTop sz="94710" autoAdjust="0"/>
  </p:normalViewPr>
  <p:slideViewPr>
    <p:cSldViewPr snapToGrid="0">
      <p:cViewPr varScale="1">
        <p:scale>
          <a:sx n="67" d="100"/>
          <a:sy n="67" d="100"/>
        </p:scale>
        <p:origin x="736" y="4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 Id="rId8" Type="http://schemas.openxmlformats.org/officeDocument/2006/relationships/slide" Target="slides/slide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11.xml"/><Relationship Id="rId10" Type="http://schemas.openxmlformats.org/officeDocument/2006/relationships/slide" Target="slides/slide16.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155251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750518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15</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374470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5895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209859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576577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619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77760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33642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280840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641197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660945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186543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175666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2604501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3956604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36001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030921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2171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431285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13113535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2503184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15229336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3661458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27227647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4481723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3015499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p>
        </p:txBody>
      </p:sp>
      <p:sp>
        <p:nvSpPr>
          <p:cNvPr id="5" name="Footer Placeholder 4"/>
          <p:cNvSpPr>
            <a:spLocks noGrp="1"/>
          </p:cNvSpPr>
          <p:nvPr>
            <p:ph type="ftr" sz="quarter" idx="11"/>
          </p:nvPr>
        </p:nvSpPr>
        <p:spPr/>
        <p:txBody>
          <a:bodyPr/>
          <a:lstStyle/>
          <a:p>
            <a:r>
              <a:rPr lang="en-US" altLang="zh-TW"/>
              <a:t>TONG HSING CONFIDENTIAL</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566701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3.jp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3.jpg"/><Relationship Id="rId4" Type="http://schemas.openxmlformats.org/officeDocument/2006/relationships/slideLayout" Target="../slideLayouts/slideLayout26.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
        <p:nvSpPr>
          <p:cNvPr id="7" name="文字方塊 6">
            <a:extLst>
              <a:ext uri="{FF2B5EF4-FFF2-40B4-BE49-F238E27FC236}">
                <a16:creationId xmlns:a16="http://schemas.microsoft.com/office/drawing/2014/main" id="{07E04132-D66B-B2C9-5CC8-00191FF4E72C}"/>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4" name="文字方塊 13">
            <a:extLst>
              <a:ext uri="{FF2B5EF4-FFF2-40B4-BE49-F238E27FC236}">
                <a16:creationId xmlns:a16="http://schemas.microsoft.com/office/drawing/2014/main" id="{C9F7D312-5544-71AF-EB12-C30D77463BFB}"/>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id="{3E50A571-0EA2-A5A4-AFE5-BA425CEBAE1E}"/>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E2C941CA-6841-5031-CFF9-5BA33DBD17FF}"/>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9E98EE09-68EC-124C-47DA-7157CABE77D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7E8EA897-A3E8-5A22-4306-1743AE62A754}"/>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3534295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D27D17EC-FF86-B410-D02C-5B0DF0AB4C89}"/>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7EB17469-CDEE-CCA3-431B-A8829E507F5B}"/>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373411058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924629" y="2296660"/>
            <a:ext cx="8702938" cy="2746906"/>
          </a:xfrm>
          <a:prstGeom prst="rect">
            <a:avLst/>
          </a:prstGeom>
          <a:noFill/>
          <a:ln w="9525">
            <a:noFill/>
            <a:miter lim="800000"/>
            <a:headEnd/>
            <a:tailEnd/>
          </a:ln>
          <a:effectLst/>
        </p:spPr>
        <p:txBody>
          <a:bodyPr wrap="square">
            <a:spAutoFit/>
          </a:bodyPr>
          <a:lstStyle/>
          <a:p>
            <a:pPr algn="l">
              <a:spcBef>
                <a:spcPct val="25000"/>
              </a:spcBef>
            </a:pPr>
            <a:r>
              <a:rPr lang="en-US" altLang="zh-TW" sz="4500" spc="-50" dirty="0">
                <a:solidFill>
                  <a:srgbClr val="003F7C"/>
                </a:solidFill>
                <a:ea typeface="+mj-ea"/>
                <a:cs typeface="+mj-cs"/>
              </a:rPr>
              <a:t>TONG HSING ELECTRONIC IND., LTD.</a:t>
            </a:r>
          </a:p>
          <a:p>
            <a:pPr algn="l">
              <a:spcBef>
                <a:spcPct val="25000"/>
              </a:spcBef>
            </a:pP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ea typeface="新細明體" pitchFamily="18" charset="-120"/>
              </a:rPr>
              <a:t>Fourth Quarter 2023</a:t>
            </a:r>
          </a:p>
          <a:p>
            <a:pPr algn="l">
              <a:spcBef>
                <a:spcPct val="25000"/>
              </a:spcBef>
            </a:pPr>
            <a:r>
              <a:rPr lang="en-US" altLang="zh-TW" sz="2800" dirty="0">
                <a:solidFill>
                  <a:srgbClr val="003F7C"/>
                </a:solidFill>
                <a:ea typeface="新細明體" pitchFamily="18" charset="-120"/>
              </a:rPr>
              <a:t>Earnings Result</a:t>
            </a:r>
            <a:r>
              <a:rPr lang="en-US" altLang="zh-TW" dirty="0">
                <a:solidFill>
                  <a:srgbClr val="003F7C"/>
                </a:solidFill>
                <a:ea typeface="新細明體" pitchFamily="18" charset="-120"/>
              </a:rPr>
              <a:t> </a:t>
            </a:r>
          </a:p>
          <a:p>
            <a:pPr algn="l">
              <a:spcBef>
                <a:spcPct val="25000"/>
              </a:spcBef>
            </a:pPr>
            <a:r>
              <a:rPr lang="en-US" altLang="zh-TW" dirty="0">
                <a:solidFill>
                  <a:srgbClr val="003F7C"/>
                </a:solidFill>
                <a:ea typeface="新細明體" pitchFamily="18" charset="-120"/>
              </a:rPr>
              <a:t>Feb 29</a:t>
            </a:r>
            <a:r>
              <a:rPr lang="en-US" altLang="zh-TW" baseline="30000" dirty="0">
                <a:solidFill>
                  <a:srgbClr val="003F7C"/>
                </a:solidFill>
                <a:ea typeface="新細明體" pitchFamily="18" charset="-120"/>
              </a:rPr>
              <a:t>th</a:t>
            </a:r>
            <a:r>
              <a:rPr lang="en-US" altLang="zh-TW" dirty="0">
                <a:solidFill>
                  <a:srgbClr val="003F7C"/>
                </a:solidFill>
                <a:ea typeface="新細明體" pitchFamily="18" charset="-120"/>
              </a:rPr>
              <a:t>, 2024 </a:t>
            </a:r>
            <a:endParaRPr lang="zh-TW" altLang="en-US" dirty="0">
              <a:solidFill>
                <a:srgbClr val="003F7C"/>
              </a:solidFill>
              <a:ea typeface="新細明體" pitchFamily="18" charset="-120"/>
            </a:endParaRP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31C52655-B097-0FCA-B422-44D0B73746D2}"/>
              </a:ext>
            </a:extLst>
          </p:cNvPr>
          <p:cNvPicPr>
            <a:picLocks noChangeAspect="1"/>
          </p:cNvPicPr>
          <p:nvPr/>
        </p:nvPicPr>
        <p:blipFill>
          <a:blip r:embed="rId3"/>
          <a:stretch>
            <a:fillRect/>
          </a:stretch>
        </p:blipFill>
        <p:spPr>
          <a:xfrm>
            <a:off x="333375" y="350253"/>
            <a:ext cx="12192000" cy="5974347"/>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Revenue History</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387875" y="3550195"/>
            <a:ext cx="844269"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+37</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5294082" y="2716349"/>
            <a:ext cx="801918"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+36</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7328743" y="1809172"/>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+2</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6" name="Text Box 17">
            <a:extLst>
              <a:ext uri="{FF2B5EF4-FFF2-40B4-BE49-F238E27FC236}">
                <a16:creationId xmlns:a16="http://schemas.microsoft.com/office/drawing/2014/main" id="{CEFD46F1-293E-31B5-BCED-C2E8B100AB6A}"/>
              </a:ext>
            </a:extLst>
          </p:cNvPr>
          <p:cNvSpPr txBox="1">
            <a:spLocks noChangeArrowheads="1"/>
          </p:cNvSpPr>
          <p:nvPr/>
        </p:nvSpPr>
        <p:spPr bwMode="auto">
          <a:xfrm>
            <a:off x="9233743" y="2377795"/>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-18</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Tree>
    <p:extLst>
      <p:ext uri="{BB962C8B-B14F-4D97-AF65-F5344CB8AC3E}">
        <p14:creationId xmlns:p14="http://schemas.microsoft.com/office/powerpoint/2010/main" val="4286449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Quarterly Revenue</a:t>
            </a:r>
          </a:p>
        </p:txBody>
      </p:sp>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日期版面配置區 14">
            <a:extLst>
              <a:ext uri="{FF2B5EF4-FFF2-40B4-BE49-F238E27FC236}">
                <a16:creationId xmlns:a16="http://schemas.microsoft.com/office/drawing/2014/main" id="{8CF48FC6-5D6A-E52D-D6B1-55AE03F5477F}"/>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A2276D71-702F-CE72-81F2-DD0AFC302D44}"/>
              </a:ext>
            </a:extLst>
          </p:cNvPr>
          <p:cNvPicPr>
            <a:picLocks noChangeAspect="1"/>
          </p:cNvPicPr>
          <p:nvPr/>
        </p:nvPicPr>
        <p:blipFill>
          <a:blip r:embed="rId3"/>
          <a:stretch>
            <a:fillRect/>
          </a:stretch>
        </p:blipFill>
        <p:spPr>
          <a:xfrm>
            <a:off x="323850" y="971551"/>
            <a:ext cx="11868149" cy="5410200"/>
          </a:xfrm>
          <a:prstGeom prst="rect">
            <a:avLst/>
          </a:prstGeom>
        </p:spPr>
      </p:pic>
    </p:spTree>
    <p:extLst>
      <p:ext uri="{BB962C8B-B14F-4D97-AF65-F5344CB8AC3E}">
        <p14:creationId xmlns:p14="http://schemas.microsoft.com/office/powerpoint/2010/main" val="997981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RF Module Quarterly Revenue Trend </a:t>
            </a:r>
          </a:p>
        </p:txBody>
      </p:sp>
      <p:sp>
        <p:nvSpPr>
          <p:cNvPr id="3" name="日期版面配置區 14">
            <a:extLst>
              <a:ext uri="{FF2B5EF4-FFF2-40B4-BE49-F238E27FC236}">
                <a16:creationId xmlns:a16="http://schemas.microsoft.com/office/drawing/2014/main" id="{CD0ED1E9-D649-C5F6-6856-4BE20C36374E}"/>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5" name="圖片 4">
            <a:extLst>
              <a:ext uri="{FF2B5EF4-FFF2-40B4-BE49-F238E27FC236}">
                <a16:creationId xmlns:a16="http://schemas.microsoft.com/office/drawing/2014/main" id="{1BF94B0B-7539-AAA5-01EA-4337A59C2A95}"/>
              </a:ext>
            </a:extLst>
          </p:cNvPr>
          <p:cNvPicPr>
            <a:picLocks noChangeAspect="1"/>
          </p:cNvPicPr>
          <p:nvPr/>
        </p:nvPicPr>
        <p:blipFill>
          <a:blip r:embed="rId3"/>
          <a:stretch>
            <a:fillRect/>
          </a:stretch>
        </p:blipFill>
        <p:spPr>
          <a:xfrm>
            <a:off x="-47625" y="986631"/>
            <a:ext cx="12053508" cy="5412829"/>
          </a:xfrm>
          <a:prstGeom prst="rect">
            <a:avLst/>
          </a:prstGeom>
        </p:spPr>
      </p:pic>
    </p:spTree>
    <p:extLst>
      <p:ext uri="{BB962C8B-B14F-4D97-AF65-F5344CB8AC3E}">
        <p14:creationId xmlns:p14="http://schemas.microsoft.com/office/powerpoint/2010/main" val="253704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Hybrid Module Quarterly Revenue Trend</a:t>
            </a:r>
          </a:p>
        </p:txBody>
      </p:sp>
      <p:sp>
        <p:nvSpPr>
          <p:cNvPr id="5" name="日期版面配置區 14">
            <a:extLst>
              <a:ext uri="{FF2B5EF4-FFF2-40B4-BE49-F238E27FC236}">
                <a16:creationId xmlns:a16="http://schemas.microsoft.com/office/drawing/2014/main" id="{30F9E2EE-1A69-D68F-0771-12D5B8D20E59}"/>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54449B2D-1BFD-FD33-4FEF-433FB290904E}"/>
              </a:ext>
            </a:extLst>
          </p:cNvPr>
          <p:cNvPicPr>
            <a:picLocks noChangeAspect="1"/>
          </p:cNvPicPr>
          <p:nvPr/>
        </p:nvPicPr>
        <p:blipFill>
          <a:blip r:embed="rId3"/>
          <a:stretch>
            <a:fillRect/>
          </a:stretch>
        </p:blipFill>
        <p:spPr>
          <a:xfrm>
            <a:off x="0" y="1072356"/>
            <a:ext cx="11950290" cy="5295399"/>
          </a:xfrm>
          <a:prstGeom prst="rect">
            <a:avLst/>
          </a:prstGeom>
        </p:spPr>
      </p:pic>
    </p:spTree>
    <p:extLst>
      <p:ext uri="{BB962C8B-B14F-4D97-AF65-F5344CB8AC3E}">
        <p14:creationId xmlns:p14="http://schemas.microsoft.com/office/powerpoint/2010/main" val="104787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Ceramic Substrate Quarterly Revenue Trend</a:t>
            </a:r>
          </a:p>
        </p:txBody>
      </p:sp>
      <p:sp>
        <p:nvSpPr>
          <p:cNvPr id="3" name="日期版面配置區 14">
            <a:extLst>
              <a:ext uri="{FF2B5EF4-FFF2-40B4-BE49-F238E27FC236}">
                <a16:creationId xmlns:a16="http://schemas.microsoft.com/office/drawing/2014/main" id="{FBA9EB13-FFBC-FBE0-8DD8-E9BA2E8D96A6}"/>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DD4E13E5-576C-8E2C-3CE8-B7C16B0D831D}"/>
              </a:ext>
            </a:extLst>
          </p:cNvPr>
          <p:cNvPicPr>
            <a:picLocks noChangeAspect="1"/>
          </p:cNvPicPr>
          <p:nvPr/>
        </p:nvPicPr>
        <p:blipFill>
          <a:blip r:embed="rId3"/>
          <a:stretch>
            <a:fillRect/>
          </a:stretch>
        </p:blipFill>
        <p:spPr>
          <a:xfrm>
            <a:off x="0" y="866775"/>
            <a:ext cx="12001499" cy="5505450"/>
          </a:xfrm>
          <a:prstGeom prst="rect">
            <a:avLst/>
          </a:prstGeom>
        </p:spPr>
      </p:pic>
    </p:spTree>
    <p:extLst>
      <p:ext uri="{BB962C8B-B14F-4D97-AF65-F5344CB8AC3E}">
        <p14:creationId xmlns:p14="http://schemas.microsoft.com/office/powerpoint/2010/main" val="1263743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Image Product Quarterly Revenue Trend</a:t>
            </a:r>
          </a:p>
        </p:txBody>
      </p:sp>
      <p:sp>
        <p:nvSpPr>
          <p:cNvPr id="5" name="日期版面配置區 14">
            <a:extLst>
              <a:ext uri="{FF2B5EF4-FFF2-40B4-BE49-F238E27FC236}">
                <a16:creationId xmlns:a16="http://schemas.microsoft.com/office/drawing/2014/main" id="{4A018FB7-5F68-0B05-2283-E9AFC773AF3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50051E82-BDA8-7462-1155-326034875D27}"/>
              </a:ext>
            </a:extLst>
          </p:cNvPr>
          <p:cNvPicPr>
            <a:picLocks noChangeAspect="1"/>
          </p:cNvPicPr>
          <p:nvPr/>
        </p:nvPicPr>
        <p:blipFill>
          <a:blip r:embed="rId3"/>
          <a:stretch>
            <a:fillRect/>
          </a:stretch>
        </p:blipFill>
        <p:spPr>
          <a:xfrm>
            <a:off x="138492" y="1072356"/>
            <a:ext cx="11850658" cy="5301495"/>
          </a:xfrm>
          <a:prstGeom prst="rect">
            <a:avLst/>
          </a:prstGeom>
        </p:spPr>
      </p:pic>
    </p:spTree>
    <p:extLst>
      <p:ext uri="{BB962C8B-B14F-4D97-AF65-F5344CB8AC3E}">
        <p14:creationId xmlns:p14="http://schemas.microsoft.com/office/powerpoint/2010/main" val="2369837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prstClr val="white">
                    <a:lumMod val="65000"/>
                  </a:prstClr>
                </a:solidFill>
                <a:effectLst/>
                <a:uLnTx/>
                <a:uFillTx/>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srgbClr val="013E7D"/>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4" name="日期版面配置區 14">
            <a:extLst>
              <a:ext uri="{FF2B5EF4-FFF2-40B4-BE49-F238E27FC236}">
                <a16:creationId xmlns:a16="http://schemas.microsoft.com/office/drawing/2014/main" id="{FEA4B169-9FB1-6721-D2E1-709545CB1C07}"/>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56785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Text Box 5"/>
          <p:cNvSpPr txBox="1">
            <a:spLocks noChangeArrowheads="1"/>
          </p:cNvSpPr>
          <p:nvPr/>
        </p:nvSpPr>
        <p:spPr bwMode="auto">
          <a:xfrm>
            <a:off x="2339975" y="186819"/>
            <a:ext cx="7226300" cy="584775"/>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Message Take Out</a:t>
            </a: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8" name="文字方塊 7">
            <a:extLst>
              <a:ext uri="{FF2B5EF4-FFF2-40B4-BE49-F238E27FC236}">
                <a16:creationId xmlns:a16="http://schemas.microsoft.com/office/drawing/2014/main" id="{DF881D50-075C-27D9-4A35-96537175F423}"/>
              </a:ext>
            </a:extLst>
          </p:cNvPr>
          <p:cNvSpPr txBox="1"/>
          <p:nvPr/>
        </p:nvSpPr>
        <p:spPr>
          <a:xfrm>
            <a:off x="5213350" y="909672"/>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Sales %</a:t>
            </a:r>
            <a:endParaRPr kumimoji="0" lang="zh-TW" altLang="en-US"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pic>
        <p:nvPicPr>
          <p:cNvPr id="3" name="圖片 2">
            <a:extLst>
              <a:ext uri="{FF2B5EF4-FFF2-40B4-BE49-F238E27FC236}">
                <a16:creationId xmlns:a16="http://schemas.microsoft.com/office/drawing/2014/main" id="{200E193E-3495-9346-D9C3-82CE1363B988}"/>
              </a:ext>
            </a:extLst>
          </p:cNvPr>
          <p:cNvPicPr>
            <a:picLocks noChangeAspect="1"/>
          </p:cNvPicPr>
          <p:nvPr/>
        </p:nvPicPr>
        <p:blipFill>
          <a:blip r:embed="rId3"/>
          <a:stretch>
            <a:fillRect/>
          </a:stretch>
        </p:blipFill>
        <p:spPr>
          <a:xfrm>
            <a:off x="3809802" y="909672"/>
            <a:ext cx="4572396" cy="5436516"/>
          </a:xfrm>
          <a:prstGeom prst="rect">
            <a:avLst/>
          </a:prstGeom>
        </p:spPr>
      </p:pic>
    </p:spTree>
    <p:extLst>
      <p:ext uri="{BB962C8B-B14F-4D97-AF65-F5344CB8AC3E}">
        <p14:creationId xmlns:p14="http://schemas.microsoft.com/office/powerpoint/2010/main" val="194675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Text Box 5"/>
          <p:cNvSpPr txBox="1">
            <a:spLocks noChangeArrowheads="1"/>
          </p:cNvSpPr>
          <p:nvPr/>
        </p:nvSpPr>
        <p:spPr bwMode="auto">
          <a:xfrm>
            <a:off x="2339975" y="186819"/>
            <a:ext cx="7226300" cy="584775"/>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Message Take Out</a:t>
            </a: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6" name="文字方塊 5">
            <a:extLst>
              <a:ext uri="{FF2B5EF4-FFF2-40B4-BE49-F238E27FC236}">
                <a16:creationId xmlns:a16="http://schemas.microsoft.com/office/drawing/2014/main" id="{F08F2556-1513-58C5-4C0B-A00E45789EE0}"/>
              </a:ext>
            </a:extLst>
          </p:cNvPr>
          <p:cNvSpPr txBox="1"/>
          <p:nvPr/>
        </p:nvSpPr>
        <p:spPr>
          <a:xfrm>
            <a:off x="690562" y="1428750"/>
            <a:ext cx="10525125" cy="3539430"/>
          </a:xfrm>
          <a:prstGeom prst="rect">
            <a:avLst/>
          </a:prstGeom>
          <a:noFill/>
        </p:spPr>
        <p:txBody>
          <a:bodyPr wrap="square" rtlCol="0">
            <a:spAutoFit/>
          </a:bodyPr>
          <a:lstStyle>
            <a:defPPr>
              <a:defRPr lang="zh-TW"/>
            </a:defPPr>
            <a:lvl1pPr marR="0" lvl="0" algn="ctr" defTabSz="457200" fontAlgn="auto">
              <a:lnSpc>
                <a:spcPct val="100000"/>
              </a:lnSpc>
              <a:spcBef>
                <a:spcPts val="0"/>
              </a:spcBef>
              <a:spcAft>
                <a:spcPts val="0"/>
              </a:spcAft>
              <a:buClrTx/>
              <a:buSzTx/>
              <a:tabLst/>
              <a:defRPr kumimoji="0" sz="3200" b="0" i="0" u="none" strike="noStrike" cap="none" spc="0" normalizeH="0" baseline="0">
                <a:ln>
                  <a:noFill/>
                </a:ln>
                <a:solidFill>
                  <a:prstClr val="black"/>
                </a:solidFill>
                <a:effectLst/>
                <a:uLnTx/>
                <a:uFillTx/>
                <a:latin typeface="Calibri" panose="020F0502020204030204"/>
                <a:ea typeface="新細明體" panose="02020500000000000000" pitchFamily="18" charset="-120"/>
              </a:defRPr>
            </a:lvl1pPr>
          </a:lstStyle>
          <a:p>
            <a:pPr marL="514350" marR="0" lvl="0" indent="-514350" algn="l" defTabSz="457200" rtl="0" eaLnBrk="1" fontAlgn="auto" latinLnBrk="0" hangingPunct="1">
              <a:lnSpc>
                <a:spcPct val="100000"/>
              </a:lnSpc>
              <a:spcBef>
                <a:spcPts val="0"/>
              </a:spcBef>
              <a:spcAft>
                <a:spcPts val="0"/>
              </a:spcAft>
              <a:buClrTx/>
              <a:buSzTx/>
              <a:buFontTx/>
              <a:buAutoNum type="arabicPeriod"/>
              <a:tabLst/>
              <a:defRPr/>
            </a:pPr>
            <a:r>
              <a:rPr kumimoji="0" lang="en-US" altLang="zh-TW" sz="3200" b="0" i="0" u="none" strike="noStrike" kern="12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Last year, the automotive supply chain faced headwinds, but this year we expect it to stabilize and recover. </a:t>
            </a:r>
          </a:p>
          <a:p>
            <a:pPr marL="514350" marR="0" lvl="0" indent="-514350" algn="l" defTabSz="457200" rtl="0" eaLnBrk="1" fontAlgn="auto" latinLnBrk="0" hangingPunct="1">
              <a:lnSpc>
                <a:spcPct val="100000"/>
              </a:lnSpc>
              <a:spcBef>
                <a:spcPts val="0"/>
              </a:spcBef>
              <a:spcAft>
                <a:spcPts val="0"/>
              </a:spcAft>
              <a:buClrTx/>
              <a:buSzTx/>
              <a:buFontTx/>
              <a:buAutoNum type="arabicPeriod"/>
              <a:tabLst/>
              <a:defRPr/>
            </a:pPr>
            <a:r>
              <a:rPr kumimoji="0" lang="en-US" altLang="zh-TW" sz="3200" b="0" i="0" u="none" strike="noStrike" kern="12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Several new products undergoing qualification are poised to drive revenue growth in 2025.</a:t>
            </a:r>
          </a:p>
          <a:p>
            <a:pPr marL="514350" marR="0" lvl="0" indent="-514350" algn="l" defTabSz="457200" rtl="0" eaLnBrk="1" fontAlgn="auto" latinLnBrk="0" hangingPunct="1">
              <a:lnSpc>
                <a:spcPct val="100000"/>
              </a:lnSpc>
              <a:spcBef>
                <a:spcPts val="0"/>
              </a:spcBef>
              <a:spcAft>
                <a:spcPts val="0"/>
              </a:spcAft>
              <a:buClrTx/>
              <a:buSzTx/>
              <a:buFontTx/>
              <a:buAutoNum type="arabicPeriod"/>
              <a:tabLst/>
              <a:defRPr/>
            </a:pPr>
            <a:r>
              <a:rPr kumimoji="0" lang="en-US" altLang="zh-TW" sz="32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Due to geopolitical tensions and supply chain reallocation, Tong </a:t>
            </a:r>
            <a:r>
              <a:rPr kumimoji="0" lang="en-US" altLang="zh-TW" sz="3200" b="0" i="0" u="none" strike="noStrike" kern="1200" cap="none" spc="0" normalizeH="0" baseline="0" noProof="0" dirty="0" err="1">
                <a:ln>
                  <a:noFill/>
                </a:ln>
                <a:solidFill>
                  <a:prstClr val="black"/>
                </a:solidFill>
                <a:effectLst/>
                <a:uLnTx/>
                <a:uFillTx/>
                <a:latin typeface="Calibri" panose="020F0502020204030204"/>
                <a:ea typeface="新細明體" panose="02020500000000000000" pitchFamily="18" charset="-120"/>
                <a:cs typeface="+mn-cs"/>
              </a:rPr>
              <a:t>Hsing's</a:t>
            </a:r>
            <a:r>
              <a:rPr kumimoji="0" lang="en-US" altLang="zh-TW" sz="32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Philippine site capacity will gradually fill up, optimizing our cost structure.</a:t>
            </a:r>
          </a:p>
        </p:txBody>
      </p:sp>
    </p:spTree>
    <p:extLst>
      <p:ext uri="{BB962C8B-B14F-4D97-AF65-F5344CB8AC3E}">
        <p14:creationId xmlns:p14="http://schemas.microsoft.com/office/powerpoint/2010/main" val="3786859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339975" y="186819"/>
            <a:ext cx="7226300" cy="1323439"/>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Outlook</a:t>
            </a: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文字方塊 4">
            <a:extLst>
              <a:ext uri="{FF2B5EF4-FFF2-40B4-BE49-F238E27FC236}">
                <a16:creationId xmlns:a16="http://schemas.microsoft.com/office/drawing/2014/main" id="{058E9ECC-5FA7-00BC-36F1-53E0D3D89F1B}"/>
              </a:ext>
            </a:extLst>
          </p:cNvPr>
          <p:cNvSpPr txBox="1"/>
          <p:nvPr/>
        </p:nvSpPr>
        <p:spPr>
          <a:xfrm>
            <a:off x="1042987" y="2427739"/>
            <a:ext cx="10258425" cy="107721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“We expect our revenue for Q1, 2024 will have a decline compared with 4Q, 2023 due to the seasonality.”</a:t>
            </a:r>
          </a:p>
        </p:txBody>
      </p:sp>
    </p:spTree>
    <p:extLst>
      <p:ext uri="{BB962C8B-B14F-4D97-AF65-F5344CB8AC3E}">
        <p14:creationId xmlns:p14="http://schemas.microsoft.com/office/powerpoint/2010/main" val="4184791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990932" y="286603"/>
            <a:ext cx="6750987"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zh-TW" sz="4800" b="0" i="0" u="sng" strike="noStrike" kern="1200" cap="none" spc="-50" normalizeH="0" baseline="0" noProof="0">
                <a:ln>
                  <a:noFill/>
                </a:ln>
                <a:solidFill>
                  <a:srgbClr val="013E7D"/>
                </a:solidFill>
                <a:effectLst/>
                <a:uLnTx/>
                <a:uFillTx/>
                <a:latin typeface="Calibri Light" panose="020F0302020204030204"/>
                <a:ea typeface="新細明體" panose="02020500000000000000" pitchFamily="18" charset="-120"/>
                <a:cs typeface="+mn-cs"/>
              </a:rPr>
              <a:t>Disclaimer</a:t>
            </a:r>
          </a:p>
        </p:txBody>
      </p:sp>
      <p:sp>
        <p:nvSpPr>
          <p:cNvPr id="84994" name="Text Box 2"/>
          <p:cNvSpPr txBox="1">
            <a:spLocks noChangeArrowheads="1"/>
          </p:cNvSpPr>
          <p:nvPr/>
        </p:nvSpPr>
        <p:spPr bwMode="auto">
          <a:xfrm>
            <a:off x="710320" y="2029509"/>
            <a:ext cx="6697715" cy="3845131"/>
          </a:xfrm>
          <a:prstGeom prst="rect">
            <a:avLst/>
          </a:prstGeom>
        </p:spPr>
        <p:txBody>
          <a:bodyPr vert="horz" lIns="0" tIns="45720" rIns="0" bIns="45720" rtlCol="0">
            <a:noAutofit/>
          </a:bodyPr>
          <a:lstStyle/>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endPar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endParaRP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In preparing the information herein,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have relied upon and assumed, without independent verification, the accuracy and completeness of all information available from public sources or which was provided to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or which was otherwise reviewed by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Neither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its advisors have made any representation or warranty as to the accuracy or completeness of such information and nor do they assume any undertaking to supplement such information as further information becomes available or in light of changing circumstances. None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a:t>
            </a: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25000"/>
              </a:spcBef>
              <a:spcAft>
                <a:spcPts val="0"/>
              </a:spcAft>
              <a:buClrTx/>
              <a:buSzTx/>
              <a:buFontTx/>
              <a:buNone/>
              <a:tabLst/>
              <a:defRPr/>
            </a:pPr>
            <a:r>
              <a:rPr kumimoji="0" lang="en-US" altLang="zh-TW" sz="4500" b="0" i="0" u="sng"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rPr>
              <a:t>Reality / Integrity / Customer First </a:t>
            </a:r>
            <a:endParaRPr kumimoji="0" lang="zh-TW" altLang="en-US"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rPr>
              <a:t>Please Visit Us @ https://www.theil.com </a:t>
            </a:r>
            <a:endParaRPr kumimoji="0" lang="zh-TW" altLang="en-US"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40846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336826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61D8A811-3DDE-8667-47B9-E2D19CEF85F8}"/>
              </a:ext>
            </a:extLst>
          </p:cNvPr>
          <p:cNvPicPr>
            <a:picLocks noChangeAspect="1"/>
          </p:cNvPicPr>
          <p:nvPr/>
        </p:nvPicPr>
        <p:blipFill>
          <a:blip r:embed="rId3"/>
          <a:stretch>
            <a:fillRect/>
          </a:stretch>
        </p:blipFill>
        <p:spPr>
          <a:xfrm>
            <a:off x="342901" y="738285"/>
            <a:ext cx="11517922" cy="5037631"/>
          </a:xfrm>
          <a:prstGeom prst="rect">
            <a:avLst/>
          </a:prstGeom>
        </p:spPr>
      </p:pic>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4Q 23 Income Statement Q/Q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2" name="日期版面配置區 1">
            <a:extLst>
              <a:ext uri="{FF2B5EF4-FFF2-40B4-BE49-F238E27FC236}">
                <a16:creationId xmlns:a16="http://schemas.microsoft.com/office/drawing/2014/main" id="{313F30A8-25C6-C9AD-2C06-8BB3BC3F9281}"/>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3" name="Text Box 8">
            <a:extLst>
              <a:ext uri="{FF2B5EF4-FFF2-40B4-BE49-F238E27FC236}">
                <a16:creationId xmlns:a16="http://schemas.microsoft.com/office/drawing/2014/main" id="{43A08EFD-8DBE-7D6F-D8FE-595837CFA603}"/>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Q4 Weighted Average Outstanding Shares : 209.058Million</a:t>
            </a:r>
          </a:p>
        </p:txBody>
      </p:sp>
      <p:sp>
        <p:nvSpPr>
          <p:cNvPr id="7" name="Text Box 8">
            <a:extLst>
              <a:ext uri="{FF2B5EF4-FFF2-40B4-BE49-F238E27FC236}">
                <a16:creationId xmlns:a16="http://schemas.microsoft.com/office/drawing/2014/main" id="{9E19654B-69E2-5F96-7D58-E251B6E3B3FE}"/>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Q3 Weighted Average Outstanding Shares : 209.058Million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4Q 23 Income Statement Y/Y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Q4 Weighted Average Outstanding Shares : 209.058Million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Q4 Weighted Average Outstanding Shares : 211.545Million</a:t>
            </a:r>
          </a:p>
        </p:txBody>
      </p:sp>
      <p:sp>
        <p:nvSpPr>
          <p:cNvPr id="2" name="日期版面配置區 1">
            <a:extLst>
              <a:ext uri="{FF2B5EF4-FFF2-40B4-BE49-F238E27FC236}">
                <a16:creationId xmlns:a16="http://schemas.microsoft.com/office/drawing/2014/main" id="{A4C0D915-1182-84D2-4525-2131B43DC460}"/>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0" name="橢圓 9">
            <a:extLst>
              <a:ext uri="{FF2B5EF4-FFF2-40B4-BE49-F238E27FC236}">
                <a16:creationId xmlns:a16="http://schemas.microsoft.com/office/drawing/2014/main" id="{943F70CF-8B18-3636-FCEA-0A7645516F4E}"/>
              </a:ext>
            </a:extLst>
          </p:cNvPr>
          <p:cNvSpPr/>
          <p:nvPr/>
        </p:nvSpPr>
        <p:spPr>
          <a:xfrm>
            <a:off x="8432789" y="4451699"/>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3" name="橢圓 12">
            <a:extLst>
              <a:ext uri="{FF2B5EF4-FFF2-40B4-BE49-F238E27FC236}">
                <a16:creationId xmlns:a16="http://schemas.microsoft.com/office/drawing/2014/main" id="{F32356DF-36E7-617C-BB0C-6028CA9AF027}"/>
              </a:ext>
            </a:extLst>
          </p:cNvPr>
          <p:cNvSpPr/>
          <p:nvPr/>
        </p:nvSpPr>
        <p:spPr>
          <a:xfrm>
            <a:off x="8432789" y="5494895"/>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cxnSp>
        <p:nvCxnSpPr>
          <p:cNvPr id="14" name="接點: 肘形 13">
            <a:extLst>
              <a:ext uri="{FF2B5EF4-FFF2-40B4-BE49-F238E27FC236}">
                <a16:creationId xmlns:a16="http://schemas.microsoft.com/office/drawing/2014/main" id="{FBA70BDA-1642-6336-4D63-799AFD853A13}"/>
              </a:ext>
            </a:extLst>
          </p:cNvPr>
          <p:cNvCxnSpPr>
            <a:cxnSpLocks/>
            <a:stCxn id="10" idx="6"/>
          </p:cNvCxnSpPr>
          <p:nvPr/>
        </p:nvCxnSpPr>
        <p:spPr>
          <a:xfrm>
            <a:off x="9144000" y="4580287"/>
            <a:ext cx="152400" cy="1328737"/>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接點 14">
            <a:extLst>
              <a:ext uri="{FF2B5EF4-FFF2-40B4-BE49-F238E27FC236}">
                <a16:creationId xmlns:a16="http://schemas.microsoft.com/office/drawing/2014/main" id="{2B416495-23FE-924B-D9C2-1E68D7665A88}"/>
              </a:ext>
            </a:extLst>
          </p:cNvPr>
          <p:cNvCxnSpPr>
            <a:stCxn id="13" idx="6"/>
          </p:cNvCxnSpPr>
          <p:nvPr/>
        </p:nvCxnSpPr>
        <p:spPr>
          <a:xfrm flipV="1">
            <a:off x="9144000" y="5623482"/>
            <a:ext cx="15240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a:extLst>
              <a:ext uri="{FF2B5EF4-FFF2-40B4-BE49-F238E27FC236}">
                <a16:creationId xmlns:a16="http://schemas.microsoft.com/office/drawing/2014/main" id="{3464C4D1-1AB9-D9B5-9509-A42537EB106D}"/>
              </a:ext>
            </a:extLst>
          </p:cNvPr>
          <p:cNvSpPr txBox="1"/>
          <p:nvPr/>
        </p:nvSpPr>
        <p:spPr>
          <a:xfrm>
            <a:off x="7934325" y="5913422"/>
            <a:ext cx="3743325" cy="523220"/>
          </a:xfrm>
          <a:prstGeom prst="rect">
            <a:avLst/>
          </a:prstGeom>
          <a:noFill/>
          <a:ln w="1905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Due to the dividend payout diluting outstanding shares, an adjustment is needed.</a:t>
            </a:r>
            <a:endParaRPr kumimoji="0" lang="zh-TW" altLang="en-US" sz="14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pic>
        <p:nvPicPr>
          <p:cNvPr id="5" name="圖片 4">
            <a:extLst>
              <a:ext uri="{FF2B5EF4-FFF2-40B4-BE49-F238E27FC236}">
                <a16:creationId xmlns:a16="http://schemas.microsoft.com/office/drawing/2014/main" id="{0476A622-27DB-552C-49A1-9D9D12D61C01}"/>
              </a:ext>
            </a:extLst>
          </p:cNvPr>
          <p:cNvPicPr>
            <a:picLocks noChangeAspect="1"/>
          </p:cNvPicPr>
          <p:nvPr/>
        </p:nvPicPr>
        <p:blipFill>
          <a:blip r:embed="rId3"/>
          <a:stretch>
            <a:fillRect/>
          </a:stretch>
        </p:blipFill>
        <p:spPr>
          <a:xfrm>
            <a:off x="360485" y="869564"/>
            <a:ext cx="11522319" cy="4937892"/>
          </a:xfrm>
          <a:prstGeom prst="rect">
            <a:avLst/>
          </a:prstGeom>
        </p:spPr>
      </p:pic>
    </p:spTree>
    <p:extLst>
      <p:ext uri="{BB962C8B-B14F-4D97-AF65-F5344CB8AC3E}">
        <p14:creationId xmlns:p14="http://schemas.microsoft.com/office/powerpoint/2010/main" val="234690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936220" y="161345"/>
            <a:ext cx="10496550" cy="64633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2023</a:t>
            </a:r>
            <a:r>
              <a:rPr kumimoji="0" lang="zh-TW" altLang="en-US"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 </a:t>
            </a:r>
            <a:r>
              <a:rPr kumimoji="0" lang="en-US" altLang="zh-TW"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Income Statement</a:t>
            </a:r>
            <a:r>
              <a:rPr kumimoji="0" lang="zh-TW" altLang="en-US"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 </a:t>
            </a:r>
            <a:r>
              <a:rPr kumimoji="0" lang="en-US" altLang="zh-TW"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YoY Comparison</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1" y="5859066"/>
            <a:ext cx="6995733"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Weighted Average Outstanding Shares : 209.058Million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99573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Weighted Average Outstanding Shares : 222.965Million</a:t>
            </a:r>
          </a:p>
        </p:txBody>
      </p:sp>
      <p:sp>
        <p:nvSpPr>
          <p:cNvPr id="2" name="日期版面配置區 1">
            <a:extLst>
              <a:ext uri="{FF2B5EF4-FFF2-40B4-BE49-F238E27FC236}">
                <a16:creationId xmlns:a16="http://schemas.microsoft.com/office/drawing/2014/main" id="{A4C0D915-1182-84D2-4525-2131B43DC460}"/>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8" name="橢圓 7">
            <a:extLst>
              <a:ext uri="{FF2B5EF4-FFF2-40B4-BE49-F238E27FC236}">
                <a16:creationId xmlns:a16="http://schemas.microsoft.com/office/drawing/2014/main" id="{9FC0E311-162D-020F-1F2E-446704DC9572}"/>
              </a:ext>
            </a:extLst>
          </p:cNvPr>
          <p:cNvSpPr/>
          <p:nvPr/>
        </p:nvSpPr>
        <p:spPr>
          <a:xfrm>
            <a:off x="8534954" y="4585046"/>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0" name="橢圓 9">
            <a:extLst>
              <a:ext uri="{FF2B5EF4-FFF2-40B4-BE49-F238E27FC236}">
                <a16:creationId xmlns:a16="http://schemas.microsoft.com/office/drawing/2014/main" id="{ED532495-B681-C637-EA47-6B30F9DCAFC0}"/>
              </a:ext>
            </a:extLst>
          </p:cNvPr>
          <p:cNvSpPr/>
          <p:nvPr/>
        </p:nvSpPr>
        <p:spPr>
          <a:xfrm>
            <a:off x="8534954" y="5521847"/>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cxnSp>
        <p:nvCxnSpPr>
          <p:cNvPr id="13" name="接點: 肘形 12">
            <a:extLst>
              <a:ext uri="{FF2B5EF4-FFF2-40B4-BE49-F238E27FC236}">
                <a16:creationId xmlns:a16="http://schemas.microsoft.com/office/drawing/2014/main" id="{A661CCEF-F217-B9BC-AEF7-6A2346B9CFF2}"/>
              </a:ext>
            </a:extLst>
          </p:cNvPr>
          <p:cNvCxnSpPr>
            <a:cxnSpLocks/>
            <a:stCxn id="8" idx="6"/>
          </p:cNvCxnSpPr>
          <p:nvPr/>
        </p:nvCxnSpPr>
        <p:spPr>
          <a:xfrm>
            <a:off x="9246165" y="4713634"/>
            <a:ext cx="152400" cy="1145432"/>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E0F69990-1956-3B80-04FF-20342070716F}"/>
              </a:ext>
            </a:extLst>
          </p:cNvPr>
          <p:cNvCxnSpPr>
            <a:stCxn id="10" idx="6"/>
          </p:cNvCxnSpPr>
          <p:nvPr/>
        </p:nvCxnSpPr>
        <p:spPr>
          <a:xfrm flipV="1">
            <a:off x="9246165" y="5650434"/>
            <a:ext cx="15240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文字方塊 14">
            <a:extLst>
              <a:ext uri="{FF2B5EF4-FFF2-40B4-BE49-F238E27FC236}">
                <a16:creationId xmlns:a16="http://schemas.microsoft.com/office/drawing/2014/main" id="{33A48152-1FB8-50DD-ED8E-04EF46F3B9B8}"/>
              </a:ext>
            </a:extLst>
          </p:cNvPr>
          <p:cNvSpPr txBox="1"/>
          <p:nvPr/>
        </p:nvSpPr>
        <p:spPr>
          <a:xfrm>
            <a:off x="8046015" y="5864879"/>
            <a:ext cx="3743325" cy="523220"/>
          </a:xfrm>
          <a:prstGeom prst="rect">
            <a:avLst/>
          </a:prstGeom>
          <a:noFill/>
          <a:ln w="1905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Due to the dividend payout diluting outstanding shares, an adjustment is needed.</a:t>
            </a:r>
            <a:endParaRPr kumimoji="0" lang="zh-TW" altLang="en-US" sz="14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pic>
        <p:nvPicPr>
          <p:cNvPr id="3" name="圖片 2">
            <a:extLst>
              <a:ext uri="{FF2B5EF4-FFF2-40B4-BE49-F238E27FC236}">
                <a16:creationId xmlns:a16="http://schemas.microsoft.com/office/drawing/2014/main" id="{24FF4850-1983-D938-1F90-4F9FF3EBEF29}"/>
              </a:ext>
            </a:extLst>
          </p:cNvPr>
          <p:cNvPicPr>
            <a:picLocks noChangeAspect="1"/>
          </p:cNvPicPr>
          <p:nvPr/>
        </p:nvPicPr>
        <p:blipFill>
          <a:blip r:embed="rId3"/>
          <a:stretch>
            <a:fillRect/>
          </a:stretch>
        </p:blipFill>
        <p:spPr>
          <a:xfrm>
            <a:off x="402659" y="926986"/>
            <a:ext cx="11513115" cy="4951237"/>
          </a:xfrm>
          <a:prstGeom prst="rect">
            <a:avLst/>
          </a:prstGeom>
        </p:spPr>
      </p:pic>
    </p:spTree>
    <p:extLst>
      <p:ext uri="{BB962C8B-B14F-4D97-AF65-F5344CB8AC3E}">
        <p14:creationId xmlns:p14="http://schemas.microsoft.com/office/powerpoint/2010/main" val="3337415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346883" y="67225"/>
            <a:ext cx="10496550" cy="7848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Balance Sheet Highlight –12.31.2023</a:t>
            </a:r>
          </a:p>
        </p:txBody>
      </p:sp>
      <p:sp>
        <p:nvSpPr>
          <p:cNvPr id="2" name="日期版面配置區 1">
            <a:extLst>
              <a:ext uri="{FF2B5EF4-FFF2-40B4-BE49-F238E27FC236}">
                <a16:creationId xmlns:a16="http://schemas.microsoft.com/office/drawing/2014/main" id="{1981E2CE-77EA-2172-683D-AAB8CC51B4FC}"/>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srgbClr val="FFFFFF"/>
                </a:solidFill>
                <a:effectLst/>
                <a:uLnTx/>
                <a:uFillTx/>
                <a:latin typeface="Calibri" panose="020F0502020204030204"/>
                <a:ea typeface="新細明體" panose="02020500000000000000" pitchFamily="18" charset="-120"/>
                <a:cs typeface="+mn-cs"/>
              </a:rPr>
              <a:t>Hsing</a:t>
            </a:r>
            <a:endParaRPr kumimoji="0" lang="zh-TW" altLang="en-US"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endParaRPr>
          </a:p>
        </p:txBody>
      </p:sp>
      <p:pic>
        <p:nvPicPr>
          <p:cNvPr id="3" name="圖片 2">
            <a:extLst>
              <a:ext uri="{FF2B5EF4-FFF2-40B4-BE49-F238E27FC236}">
                <a16:creationId xmlns:a16="http://schemas.microsoft.com/office/drawing/2014/main" id="{70BBF23A-FDCD-9867-0DC3-0359769D3069}"/>
              </a:ext>
            </a:extLst>
          </p:cNvPr>
          <p:cNvPicPr>
            <a:picLocks noChangeAspect="1"/>
          </p:cNvPicPr>
          <p:nvPr/>
        </p:nvPicPr>
        <p:blipFill>
          <a:blip r:embed="rId3"/>
          <a:stretch>
            <a:fillRect/>
          </a:stretch>
        </p:blipFill>
        <p:spPr>
          <a:xfrm>
            <a:off x="346884" y="893064"/>
            <a:ext cx="11527128" cy="5446189"/>
          </a:xfrm>
          <a:prstGeom prst="rect">
            <a:avLst/>
          </a:prstGeom>
        </p:spPr>
      </p:pic>
    </p:spTree>
    <p:extLst>
      <p:ext uri="{BB962C8B-B14F-4D97-AF65-F5344CB8AC3E}">
        <p14:creationId xmlns:p14="http://schemas.microsoft.com/office/powerpoint/2010/main" val="231130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Text Box 3"/>
          <p:cNvSpPr txBox="1">
            <a:spLocks noChangeArrowheads="1"/>
          </p:cNvSpPr>
          <p:nvPr/>
        </p:nvSpPr>
        <p:spPr bwMode="auto">
          <a:xfrm>
            <a:off x="3086100" y="26770"/>
            <a:ext cx="6019800" cy="784830"/>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Capital Expenditure</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8" name="Text Box 108">
            <a:extLst>
              <a:ext uri="{FF2B5EF4-FFF2-40B4-BE49-F238E27FC236}">
                <a16:creationId xmlns:a16="http://schemas.microsoft.com/office/drawing/2014/main" id="{DB1EC760-8674-4970-A18E-E0991EE71E41}"/>
              </a:ext>
            </a:extLst>
          </p:cNvPr>
          <p:cNvSpPr txBox="1">
            <a:spLocks noChangeArrowheads="1"/>
          </p:cNvSpPr>
          <p:nvPr/>
        </p:nvSpPr>
        <p:spPr bwMode="auto">
          <a:xfrm>
            <a:off x="462013" y="61017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頁尾版面配置區 3">
            <a:extLst>
              <a:ext uri="{FF2B5EF4-FFF2-40B4-BE49-F238E27FC236}">
                <a16:creationId xmlns:a16="http://schemas.microsoft.com/office/drawing/2014/main" id="{980B33D1-BB5A-ED16-AAF0-5866A71B52D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18CA3D99-40B7-FD1F-8209-FCBBF8E385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6" name="日期版面配置區 1">
            <a:extLst>
              <a:ext uri="{FF2B5EF4-FFF2-40B4-BE49-F238E27FC236}">
                <a16:creationId xmlns:a16="http://schemas.microsoft.com/office/drawing/2014/main" id="{266789B9-B008-677D-E49F-00CDEF0C270D}"/>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3" name="圖片 2">
            <a:extLst>
              <a:ext uri="{FF2B5EF4-FFF2-40B4-BE49-F238E27FC236}">
                <a16:creationId xmlns:a16="http://schemas.microsoft.com/office/drawing/2014/main" id="{37F470D0-673D-5F4D-FD0B-691F3C16A2D7}"/>
              </a:ext>
            </a:extLst>
          </p:cNvPr>
          <p:cNvPicPr>
            <a:picLocks noChangeAspect="1"/>
          </p:cNvPicPr>
          <p:nvPr/>
        </p:nvPicPr>
        <p:blipFill>
          <a:blip r:embed="rId3"/>
          <a:stretch>
            <a:fillRect/>
          </a:stretch>
        </p:blipFill>
        <p:spPr>
          <a:xfrm>
            <a:off x="276225" y="733425"/>
            <a:ext cx="11915775" cy="5857466"/>
          </a:xfrm>
          <a:prstGeom prst="rect">
            <a:avLst/>
          </a:prstGeom>
        </p:spPr>
      </p:pic>
    </p:spTree>
    <p:extLst>
      <p:ext uri="{BB962C8B-B14F-4D97-AF65-F5344CB8AC3E}">
        <p14:creationId xmlns:p14="http://schemas.microsoft.com/office/powerpoint/2010/main" val="2215089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Financial Update</a:t>
            </a:r>
          </a:p>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286286799"/>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2.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customXml/itemProps3.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adaf7f72-99af-42e6-a6a5-1768b456778c}" enabled="1" method="Privileged" siteId="{bfaccad2-83f0-478b-a178-9e40a4734846}" contentBits="3" removed="0"/>
</clbl:labelList>
</file>

<file path=docProps/app.xml><?xml version="1.0" encoding="utf-8"?>
<Properties xmlns="http://schemas.openxmlformats.org/officeDocument/2006/extended-properties" xmlns:vt="http://schemas.openxmlformats.org/officeDocument/2006/docPropsVTypes">
  <Template/>
  <TotalTime>26518</TotalTime>
  <Words>768</Words>
  <Application>Microsoft Office PowerPoint</Application>
  <PresentationFormat>寬螢幕</PresentationFormat>
  <Paragraphs>136</Paragraphs>
  <Slides>20</Slides>
  <Notes>14</Notes>
  <HiddenSlides>0</HiddenSlides>
  <MMClips>0</MMClips>
  <ScaleCrop>false</ScaleCrop>
  <HeadingPairs>
    <vt:vector size="6" baseType="variant">
      <vt:variant>
        <vt:lpstr>使用字型</vt:lpstr>
      </vt:variant>
      <vt:variant>
        <vt:i4>10</vt:i4>
      </vt:variant>
      <vt:variant>
        <vt:lpstr>佈景主題</vt:lpstr>
      </vt:variant>
      <vt:variant>
        <vt:i4>4</vt:i4>
      </vt:variant>
      <vt:variant>
        <vt:lpstr>投影片標題</vt:lpstr>
      </vt:variant>
      <vt:variant>
        <vt:i4>20</vt:i4>
      </vt:variant>
    </vt:vector>
  </HeadingPairs>
  <TitlesOfParts>
    <vt:vector size="34" baseType="lpstr">
      <vt:lpstr>微軟正黑體</vt:lpstr>
      <vt:lpstr>新細明體</vt:lpstr>
      <vt:lpstr>Arial</vt:lpstr>
      <vt:lpstr>Bookman Old Style</vt:lpstr>
      <vt:lpstr>calibri</vt:lpstr>
      <vt:lpstr>calibri</vt:lpstr>
      <vt:lpstr>Calibri Light</vt:lpstr>
      <vt:lpstr>Century Gothic</vt:lpstr>
      <vt:lpstr>Times New Roman</vt:lpstr>
      <vt:lpstr>Wingdings</vt:lpstr>
      <vt:lpstr>回顧</vt:lpstr>
      <vt:lpstr>1_回顧</vt:lpstr>
      <vt:lpstr>Office 佈景主題</vt:lpstr>
      <vt:lpstr>1_Office 佈景主題</vt:lpstr>
      <vt:lpstr>PowerPoint 簡報</vt:lpstr>
      <vt:lpstr>PowerPoint 簡報</vt:lpstr>
      <vt:lpstr>PowerPoint 簡報</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1681</cp:revision>
  <dcterms:created xsi:type="dcterms:W3CDTF">2007-10-17T06:14:12Z</dcterms:created>
  <dcterms:modified xsi:type="dcterms:W3CDTF">2024-02-29T02:31:47Z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ClassificationContentMarkingFooterLocations">
    <vt:lpwstr>回顧:14\1_回顧:13\Office 佈景主題:10</vt:lpwstr>
  </property>
  <property fmtid="{D5CDD505-2E9C-101B-9397-08002B2CF9AE}" pid="4" name="ClassificationContentMarkingFooterText">
    <vt:lpwstr>Labeler:{ paking.shen@theil.com }</vt:lpwstr>
  </property>
  <property fmtid="{D5CDD505-2E9C-101B-9397-08002B2CF9AE}" pid="5" name="ClassificationContentMarkingHeaderLocations">
    <vt:lpwstr>回顧:7\1_回顧:12\Office 佈景主題:9</vt:lpwstr>
  </property>
  <property fmtid="{D5CDD505-2E9C-101B-9397-08002B2CF9AE}" pid="6" name="ClassificationContentMarkingHeaderText">
    <vt:lpwstr>Security C-TH Confidential</vt:lpwstr>
  </property>
</Properties>
</file>