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5" r:id="rId7"/>
  </p:sldMasterIdLst>
  <p:notesMasterIdLst>
    <p:notesMasterId r:id="rId28"/>
  </p:notesMasterIdLst>
  <p:handoutMasterIdLst>
    <p:handoutMasterId r:id="rId29"/>
  </p:handoutMasterIdLst>
  <p:sldIdLst>
    <p:sldId id="556" r:id="rId8"/>
    <p:sldId id="275" r:id="rId9"/>
    <p:sldId id="576" r:id="rId10"/>
    <p:sldId id="1296" r:id="rId11"/>
    <p:sldId id="1324" r:id="rId12"/>
    <p:sldId id="1301" r:id="rId13"/>
    <p:sldId id="1298" r:id="rId14"/>
    <p:sldId id="1325" r:id="rId15"/>
    <p:sldId id="1295" r:id="rId16"/>
    <p:sldId id="1303" r:id="rId17"/>
    <p:sldId id="1304" r:id="rId18"/>
    <p:sldId id="1305" r:id="rId19"/>
    <p:sldId id="1326" r:id="rId20"/>
    <p:sldId id="1327" r:id="rId21"/>
    <p:sldId id="1308" r:id="rId22"/>
    <p:sldId id="583" r:id="rId23"/>
    <p:sldId id="1291" r:id="rId24"/>
    <p:sldId id="1307" r:id="rId25"/>
    <p:sldId id="1328" r:id="rId26"/>
    <p:sldId id="1297" r:id="rId27"/>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 Id="rId8" Type="http://schemas.openxmlformats.org/officeDocument/2006/relationships/slide" Target="slides/slide1.xml"/></Relationships>
</file>

<file path=ppt/_rels/viewProps.xml.rels><?xml version="1.0" encoding="UTF-8" standalone="yes"?>
<Relationships xmlns="http://schemas.openxmlformats.org/package/2006/relationships"><Relationship Id="rId8" Type="http://schemas.openxmlformats.org/officeDocument/2006/relationships/slide" Target="slides/slide14.xml"/><Relationship Id="rId3" Type="http://schemas.openxmlformats.org/officeDocument/2006/relationships/slide" Target="slides/slide9.xml"/><Relationship Id="rId7"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2.xml"/><Relationship Id="rId5" Type="http://schemas.openxmlformats.org/officeDocument/2006/relationships/slide" Target="slides/slide11.xml"/><Relationship Id="rId10" Type="http://schemas.openxmlformats.org/officeDocument/2006/relationships/slide" Target="slides/slide16.xml"/><Relationship Id="rId4" Type="http://schemas.openxmlformats.org/officeDocument/2006/relationships/slide" Target="slides/slide10.xml"/><Relationship Id="rId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58955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09859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77760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33642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3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altLang="zh-TW" sz="13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2808407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smtClean="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13113535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503184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5229336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661458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7227647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4481723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3015499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p>
        </p:txBody>
      </p:sp>
      <p:sp>
        <p:nvSpPr>
          <p:cNvPr id="5" name="Footer Placeholder 4"/>
          <p:cNvSpPr>
            <a:spLocks noGrp="1"/>
          </p:cNvSpPr>
          <p:nvPr>
            <p:ph type="ftr" sz="quarter" idx="11"/>
          </p:nvPr>
        </p:nvSpPr>
        <p:spPr/>
        <p:txBody>
          <a:bodyPr/>
          <a:lstStyle/>
          <a:p>
            <a:r>
              <a:rPr lang="en-US" altLang="zh-TW"/>
              <a:t>TONG HSING CONFIDENTIAL</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566701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07E04132-D66B-B2C9-5CC8-00191FF4E72C}"/>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C9F7D312-5544-71AF-EB12-C30D77463BF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3E50A571-0EA2-A5A4-AFE5-BA425CEBAE1E}"/>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E2C941CA-6841-5031-CFF9-5BA33DBD17FF}"/>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9E98EE09-68EC-124C-47DA-7157CABE77D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8EA897-A3E8-5A22-4306-1743AE62A754}"/>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D27D17EC-FF86-B410-D02C-5B0DF0AB4C8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3734110587"/>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Fourth Quarter 2023</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Feb 29</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2024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圖片 1">
            <a:extLst>
              <a:ext uri="{FF2B5EF4-FFF2-40B4-BE49-F238E27FC236}">
                <a16:creationId xmlns:a16="http://schemas.microsoft.com/office/drawing/2014/main" id="{31C52655-B097-0FCA-B422-44D0B73746D2}"/>
              </a:ext>
            </a:extLst>
          </p:cNvPr>
          <p:cNvPicPr>
            <a:picLocks noChangeAspect="1"/>
          </p:cNvPicPr>
          <p:nvPr/>
        </p:nvPicPr>
        <p:blipFill>
          <a:blip r:embed="rId3"/>
          <a:stretch>
            <a:fillRect/>
          </a:stretch>
        </p:blipFill>
        <p:spPr>
          <a:xfrm>
            <a:off x="333375" y="350253"/>
            <a:ext cx="12192000" cy="5974347"/>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Revenue History</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387875" y="3550195"/>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294082" y="2716349"/>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7328743" y="1809172"/>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9233743" y="237779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286449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Tong </a:t>
            </a:r>
            <a:r>
              <a:rPr kumimoji="0" lang="en-US" altLang="zh-TW" sz="4500" b="0" i="0" u="none" strike="noStrike" kern="1200" cap="none" spc="-50" normalizeH="0" baseline="0" noProof="0" dirty="0" err="1">
                <a:ln>
                  <a:noFill/>
                </a:ln>
                <a:solidFill>
                  <a:srgbClr val="003F7C"/>
                </a:solidFill>
                <a:effectLst/>
                <a:uLnTx/>
                <a:uFillTx/>
                <a:latin typeface="Calibri" panose="020F0502020204030204"/>
                <a:ea typeface="新細明體" panose="02020500000000000000" pitchFamily="18" charset="-120"/>
                <a:cs typeface="+mj-cs"/>
              </a:rPr>
              <a:t>Hsing</a:t>
            </a: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A2276D71-702F-CE72-81F2-DD0AFC302D44}"/>
              </a:ext>
            </a:extLst>
          </p:cNvPr>
          <p:cNvPicPr>
            <a:picLocks noChangeAspect="1"/>
          </p:cNvPicPr>
          <p:nvPr/>
        </p:nvPicPr>
        <p:blipFill>
          <a:blip r:embed="rId3"/>
          <a:stretch>
            <a:fillRect/>
          </a:stretch>
        </p:blipFill>
        <p:spPr>
          <a:xfrm>
            <a:off x="323850" y="971551"/>
            <a:ext cx="11868149" cy="5410200"/>
          </a:xfrm>
          <a:prstGeom prst="rect">
            <a:avLst/>
          </a:prstGeom>
        </p:spPr>
      </p:pic>
    </p:spTree>
    <p:extLst>
      <p:ext uri="{BB962C8B-B14F-4D97-AF65-F5344CB8AC3E}">
        <p14:creationId xmlns:p14="http://schemas.microsoft.com/office/powerpoint/2010/main" val="997981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1BF94B0B-7539-AAA5-01EA-4337A59C2A95}"/>
              </a:ext>
            </a:extLst>
          </p:cNvPr>
          <p:cNvPicPr>
            <a:picLocks noChangeAspect="1"/>
          </p:cNvPicPr>
          <p:nvPr/>
        </p:nvPicPr>
        <p:blipFill>
          <a:blip r:embed="rId3"/>
          <a:stretch>
            <a:fillRect/>
          </a:stretch>
        </p:blipFill>
        <p:spPr>
          <a:xfrm>
            <a:off x="-47625" y="986631"/>
            <a:ext cx="12053508" cy="5412829"/>
          </a:xfrm>
          <a:prstGeom prst="rect">
            <a:avLst/>
          </a:prstGeom>
        </p:spPr>
      </p:pic>
    </p:spTree>
    <p:extLst>
      <p:ext uri="{BB962C8B-B14F-4D97-AF65-F5344CB8AC3E}">
        <p14:creationId xmlns:p14="http://schemas.microsoft.com/office/powerpoint/2010/main" val="253704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54449B2D-1BFD-FD33-4FEF-433FB290904E}"/>
              </a:ext>
            </a:extLst>
          </p:cNvPr>
          <p:cNvPicPr>
            <a:picLocks noChangeAspect="1"/>
          </p:cNvPicPr>
          <p:nvPr/>
        </p:nvPicPr>
        <p:blipFill>
          <a:blip r:embed="rId3"/>
          <a:stretch>
            <a:fillRect/>
          </a:stretch>
        </p:blipFill>
        <p:spPr>
          <a:xfrm>
            <a:off x="0" y="1072356"/>
            <a:ext cx="11950290" cy="5295399"/>
          </a:xfrm>
          <a:prstGeom prst="rect">
            <a:avLst/>
          </a:prstGeom>
        </p:spPr>
      </p:pic>
    </p:spTree>
    <p:extLst>
      <p:ext uri="{BB962C8B-B14F-4D97-AF65-F5344CB8AC3E}">
        <p14:creationId xmlns:p14="http://schemas.microsoft.com/office/powerpoint/2010/main" val="104787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DD4E13E5-576C-8E2C-3CE8-B7C16B0D831D}"/>
              </a:ext>
            </a:extLst>
          </p:cNvPr>
          <p:cNvPicPr>
            <a:picLocks noChangeAspect="1"/>
          </p:cNvPicPr>
          <p:nvPr/>
        </p:nvPicPr>
        <p:blipFill>
          <a:blip r:embed="rId3"/>
          <a:stretch>
            <a:fillRect/>
          </a:stretch>
        </p:blipFill>
        <p:spPr>
          <a:xfrm>
            <a:off x="0" y="866775"/>
            <a:ext cx="12001499" cy="5505450"/>
          </a:xfrm>
          <a:prstGeom prst="rect">
            <a:avLst/>
          </a:prstGeom>
        </p:spPr>
      </p:pic>
    </p:spTree>
    <p:extLst>
      <p:ext uri="{BB962C8B-B14F-4D97-AF65-F5344CB8AC3E}">
        <p14:creationId xmlns:p14="http://schemas.microsoft.com/office/powerpoint/2010/main" val="1263743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50051E82-BDA8-7462-1155-326034875D27}"/>
              </a:ext>
            </a:extLst>
          </p:cNvPr>
          <p:cNvPicPr>
            <a:picLocks noChangeAspect="1"/>
          </p:cNvPicPr>
          <p:nvPr/>
        </p:nvPicPr>
        <p:blipFill>
          <a:blip r:embed="rId3"/>
          <a:stretch>
            <a:fillRect/>
          </a:stretch>
        </p:blipFill>
        <p:spPr>
          <a:xfrm>
            <a:off x="138492" y="1072356"/>
            <a:ext cx="11850658" cy="5301495"/>
          </a:xfrm>
          <a:prstGeom prst="rect">
            <a:avLst/>
          </a:prstGeom>
        </p:spPr>
      </p:pic>
    </p:spTree>
    <p:extLst>
      <p:ext uri="{BB962C8B-B14F-4D97-AF65-F5344CB8AC3E}">
        <p14:creationId xmlns:p14="http://schemas.microsoft.com/office/powerpoint/2010/main" val="2369837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13350" y="90967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pic>
        <p:nvPicPr>
          <p:cNvPr id="3" name="圖片 2">
            <a:extLst>
              <a:ext uri="{FF2B5EF4-FFF2-40B4-BE49-F238E27FC236}">
                <a16:creationId xmlns:a16="http://schemas.microsoft.com/office/drawing/2014/main" id="{200E193E-3495-9346-D9C3-82CE1363B988}"/>
              </a:ext>
            </a:extLst>
          </p:cNvPr>
          <p:cNvPicPr>
            <a:picLocks noChangeAspect="1"/>
          </p:cNvPicPr>
          <p:nvPr/>
        </p:nvPicPr>
        <p:blipFill>
          <a:blip r:embed="rId3"/>
          <a:stretch>
            <a:fillRect/>
          </a:stretch>
        </p:blipFill>
        <p:spPr>
          <a:xfrm>
            <a:off x="3809802" y="909672"/>
            <a:ext cx="4572396" cy="5436516"/>
          </a:xfrm>
          <a:prstGeom prst="rect">
            <a:avLst/>
          </a:prstGeom>
        </p:spPr>
      </p:pic>
    </p:spTree>
    <p:extLst>
      <p:ext uri="{BB962C8B-B14F-4D97-AF65-F5344CB8AC3E}">
        <p14:creationId xmlns:p14="http://schemas.microsoft.com/office/powerpoint/2010/main" val="194675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F08F2556-1513-58C5-4C0B-A00E45789EE0}"/>
              </a:ext>
            </a:extLst>
          </p:cNvPr>
          <p:cNvSpPr txBox="1"/>
          <p:nvPr/>
        </p:nvSpPr>
        <p:spPr>
          <a:xfrm>
            <a:off x="690562" y="1428750"/>
            <a:ext cx="10525125" cy="3539430"/>
          </a:xfrm>
          <a:prstGeom prst="rect">
            <a:avLst/>
          </a:prstGeom>
          <a:noFill/>
        </p:spPr>
        <p:txBody>
          <a:bodyPr wrap="square" rtlCol="0">
            <a:spAutoFit/>
          </a:bodyPr>
          <a:lstStyle>
            <a:defPPr>
              <a:defRPr lang="zh-TW"/>
            </a:defPPr>
            <a:lvl1pPr marR="0" lvl="0" algn="ctr" defTabSz="457200" fontAlgn="auto">
              <a:lnSpc>
                <a:spcPct val="100000"/>
              </a:lnSpc>
              <a:spcBef>
                <a:spcPts val="0"/>
              </a:spcBef>
              <a:spcAft>
                <a:spcPts val="0"/>
              </a:spcAft>
              <a:buClrTx/>
              <a:buSzTx/>
              <a:tabLst/>
              <a:defRPr kumimoji="0" sz="3200" b="0" i="0" u="none" strike="noStrike" cap="none" spc="0" normalizeH="0" baseline="0">
                <a:ln>
                  <a:noFill/>
                </a:ln>
                <a:solidFill>
                  <a:prstClr val="black"/>
                </a:solidFill>
                <a:effectLst/>
                <a:uLnTx/>
                <a:uFillTx/>
                <a:latin typeface="Calibri" panose="020F0502020204030204"/>
                <a:ea typeface="新細明體" panose="02020500000000000000" pitchFamily="18" charset="-120"/>
              </a:defRPr>
            </a:lvl1pPr>
          </a:lstStyle>
          <a:p>
            <a:pPr marL="514350" marR="0" lvl="0" indent="-514350" algn="l" defTabSz="457200" rtl="0" eaLnBrk="1" fontAlgn="auto" latinLnBrk="0" hangingPunct="1">
              <a:lnSpc>
                <a:spcPct val="100000"/>
              </a:lnSpc>
              <a:spcBef>
                <a:spcPts val="0"/>
              </a:spcBef>
              <a:spcAft>
                <a:spcPts val="0"/>
              </a:spcAft>
              <a:buClrTx/>
              <a:buSzTx/>
              <a:buFontTx/>
              <a:buAutoNum type="arabicPeriod"/>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Last year, the automotive supply chain faced headwinds, but this year we expect it to stabilize and recover. </a:t>
            </a:r>
          </a:p>
          <a:p>
            <a:pPr marL="514350" marR="0" lvl="0" indent="-514350" algn="l" defTabSz="457200" rtl="0" eaLnBrk="1" fontAlgn="auto" latinLnBrk="0" hangingPunct="1">
              <a:lnSpc>
                <a:spcPct val="100000"/>
              </a:lnSpc>
              <a:spcBef>
                <a:spcPts val="0"/>
              </a:spcBef>
              <a:spcAft>
                <a:spcPts val="0"/>
              </a:spcAft>
              <a:buClrTx/>
              <a:buSzTx/>
              <a:buFontTx/>
              <a:buAutoNum type="arabicPeriod"/>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pitchFamily="34" charset="0"/>
                <a:ea typeface="新細明體" panose="02020500000000000000" pitchFamily="18" charset="-120"/>
                <a:cs typeface="Times New Roman" panose="02020603050405020304" pitchFamily="18" charset="0"/>
              </a:rPr>
              <a:t>Several new products undergoing qualification are poised to drive revenue growth in 2025.</a:t>
            </a:r>
          </a:p>
          <a:p>
            <a:pPr marL="514350" marR="0" lvl="0" indent="-514350" algn="l" defTabSz="457200" rtl="0" eaLnBrk="1" fontAlgn="auto" latinLnBrk="0" hangingPunct="1">
              <a:lnSpc>
                <a:spcPct val="100000"/>
              </a:lnSpc>
              <a:spcBef>
                <a:spcPts val="0"/>
              </a:spcBef>
              <a:spcAft>
                <a:spcPts val="0"/>
              </a:spcAft>
              <a:buClrTx/>
              <a:buSzTx/>
              <a:buFontTx/>
              <a:buAutoNum type="arabicPeriod"/>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geopolitical tensions and supply chain reallocation, Tong </a:t>
            </a:r>
            <a:r>
              <a:rPr kumimoji="0" lang="en-US" altLang="zh-TW" sz="3200" b="0" i="0" u="none" strike="noStrike" kern="1200" cap="none" spc="0" normalizeH="0" baseline="0" noProof="0" dirty="0" err="1">
                <a:ln>
                  <a:noFill/>
                </a:ln>
                <a:solidFill>
                  <a:prstClr val="black"/>
                </a:solidFill>
                <a:effectLst/>
                <a:uLnTx/>
                <a:uFillTx/>
                <a:latin typeface="Calibri" panose="020F0502020204030204"/>
                <a:ea typeface="新細明體" panose="02020500000000000000" pitchFamily="18" charset="-120"/>
                <a:cs typeface="+mn-cs"/>
              </a:rPr>
              <a:t>Hsing's</a:t>
            </a: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Philippine site capacity will gradually fill up, optimizing our cost structure.</a:t>
            </a:r>
          </a:p>
        </p:txBody>
      </p:sp>
    </p:spTree>
    <p:extLst>
      <p:ext uri="{BB962C8B-B14F-4D97-AF65-F5344CB8AC3E}">
        <p14:creationId xmlns:p14="http://schemas.microsoft.com/office/powerpoint/2010/main" val="37868592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文字方塊 4">
            <a:extLst>
              <a:ext uri="{FF2B5EF4-FFF2-40B4-BE49-F238E27FC236}">
                <a16:creationId xmlns:a16="http://schemas.microsoft.com/office/drawing/2014/main" id="{058E9ECC-5FA7-00BC-36F1-53E0D3D89F1B}"/>
              </a:ext>
            </a:extLst>
          </p:cNvPr>
          <p:cNvSpPr txBox="1"/>
          <p:nvPr/>
        </p:nvSpPr>
        <p:spPr>
          <a:xfrm>
            <a:off x="1042987" y="2427739"/>
            <a:ext cx="10258425"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“We expect our revenue for Q1, 2024 will have a decline compared with 4Q, 2023 due to the seasonality.”</a:t>
            </a:r>
          </a:p>
        </p:txBody>
      </p:sp>
    </p:spTree>
    <p:extLst>
      <p:ext uri="{BB962C8B-B14F-4D97-AF65-F5344CB8AC3E}">
        <p14:creationId xmlns:p14="http://schemas.microsoft.com/office/powerpoint/2010/main" val="4184791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61D8A811-3DDE-8667-47B9-E2D19CEF85F8}"/>
              </a:ext>
            </a:extLst>
          </p:cNvPr>
          <p:cNvPicPr>
            <a:picLocks noChangeAspect="1"/>
          </p:cNvPicPr>
          <p:nvPr/>
        </p:nvPicPr>
        <p:blipFill>
          <a:blip r:embed="rId3"/>
          <a:stretch>
            <a:fillRect/>
          </a:stretch>
        </p:blipFill>
        <p:spPr>
          <a:xfrm>
            <a:off x="342901" y="738285"/>
            <a:ext cx="11517922" cy="5037631"/>
          </a:xfrm>
          <a:prstGeom prst="rect">
            <a:avLst/>
          </a:prstGeom>
        </p:spPr>
      </p:pic>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4Q 23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Q4 Weighted Average Outstanding Shares : 209.058Million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Q3 Weighted Average Outstanding Shares : 209.058Million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4Q 23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Q4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Q4 Weighted Average Outstanding Shares : 211.545Million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0" name="橢圓 9">
            <a:extLst>
              <a:ext uri="{FF2B5EF4-FFF2-40B4-BE49-F238E27FC236}">
                <a16:creationId xmlns:a16="http://schemas.microsoft.com/office/drawing/2014/main" id="{943F70CF-8B18-3636-FCEA-0A7645516F4E}"/>
              </a:ext>
            </a:extLst>
          </p:cNvPr>
          <p:cNvSpPr/>
          <p:nvPr/>
        </p:nvSpPr>
        <p:spPr>
          <a:xfrm>
            <a:off x="8432789" y="4451699"/>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3" name="橢圓 12">
            <a:extLst>
              <a:ext uri="{FF2B5EF4-FFF2-40B4-BE49-F238E27FC236}">
                <a16:creationId xmlns:a16="http://schemas.microsoft.com/office/drawing/2014/main" id="{F32356DF-36E7-617C-BB0C-6028CA9AF027}"/>
              </a:ext>
            </a:extLst>
          </p:cNvPr>
          <p:cNvSpPr/>
          <p:nvPr/>
        </p:nvSpPr>
        <p:spPr>
          <a:xfrm>
            <a:off x="8432789" y="5494895"/>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cxnSp>
        <p:nvCxnSpPr>
          <p:cNvPr id="14" name="接點: 肘形 13">
            <a:extLst>
              <a:ext uri="{FF2B5EF4-FFF2-40B4-BE49-F238E27FC236}">
                <a16:creationId xmlns:a16="http://schemas.microsoft.com/office/drawing/2014/main" id="{FBA70BDA-1642-6336-4D63-799AFD853A13}"/>
              </a:ext>
            </a:extLst>
          </p:cNvPr>
          <p:cNvCxnSpPr>
            <a:cxnSpLocks/>
            <a:stCxn id="10" idx="6"/>
          </p:cNvCxnSpPr>
          <p:nvPr/>
        </p:nvCxnSpPr>
        <p:spPr>
          <a:xfrm>
            <a:off x="9144000" y="4580287"/>
            <a:ext cx="152400" cy="1328737"/>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接點 14">
            <a:extLst>
              <a:ext uri="{FF2B5EF4-FFF2-40B4-BE49-F238E27FC236}">
                <a16:creationId xmlns:a16="http://schemas.microsoft.com/office/drawing/2014/main" id="{2B416495-23FE-924B-D9C2-1E68D7665A88}"/>
              </a:ext>
            </a:extLst>
          </p:cNvPr>
          <p:cNvCxnSpPr>
            <a:stCxn id="13" idx="6"/>
          </p:cNvCxnSpPr>
          <p:nvPr/>
        </p:nvCxnSpPr>
        <p:spPr>
          <a:xfrm flipV="1">
            <a:off x="9144000" y="5623482"/>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a:extLst>
              <a:ext uri="{FF2B5EF4-FFF2-40B4-BE49-F238E27FC236}">
                <a16:creationId xmlns:a16="http://schemas.microsoft.com/office/drawing/2014/main" id="{3464C4D1-1AB9-D9B5-9509-A42537EB106D}"/>
              </a:ext>
            </a:extLst>
          </p:cNvPr>
          <p:cNvSpPr txBox="1"/>
          <p:nvPr/>
        </p:nvSpPr>
        <p:spPr>
          <a:xfrm>
            <a:off x="7934325" y="5913422"/>
            <a:ext cx="3743325" cy="523220"/>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the dividend payout diluting outstanding shares, an adjustment is needed.</a:t>
            </a:r>
            <a:endParaRPr kumimoji="0" lang="zh-TW" altLang="en-US"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0476A622-27DB-552C-49A1-9D9D12D61C01}"/>
              </a:ext>
            </a:extLst>
          </p:cNvPr>
          <p:cNvPicPr>
            <a:picLocks noChangeAspect="1"/>
          </p:cNvPicPr>
          <p:nvPr/>
        </p:nvPicPr>
        <p:blipFill>
          <a:blip r:embed="rId3"/>
          <a:stretch>
            <a:fillRect/>
          </a:stretch>
        </p:blipFill>
        <p:spPr>
          <a:xfrm>
            <a:off x="360485" y="869564"/>
            <a:ext cx="11522319" cy="4937892"/>
          </a:xfrm>
          <a:prstGeom prst="rect">
            <a:avLst/>
          </a:prstGeom>
        </p:spPr>
      </p:pic>
    </p:spTree>
    <p:extLst>
      <p:ext uri="{BB962C8B-B14F-4D97-AF65-F5344CB8AC3E}">
        <p14:creationId xmlns:p14="http://schemas.microsoft.com/office/powerpoint/2010/main" val="2346903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936220" y="161345"/>
            <a:ext cx="10496550" cy="64633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2023</a:t>
            </a:r>
            <a:r>
              <a:rPr kumimoji="0" lang="zh-TW" altLang="en-US"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Income Statement</a:t>
            </a:r>
            <a:r>
              <a:rPr kumimoji="0" lang="zh-TW" altLang="en-US"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YoY Comparison</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1" y="5859066"/>
            <a:ext cx="6995733"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Weighted Average Outstanding Shares : 209.058Million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99573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Weighted Average Outstanding Shares : 222.965Million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橢圓 7">
            <a:extLst>
              <a:ext uri="{FF2B5EF4-FFF2-40B4-BE49-F238E27FC236}">
                <a16:creationId xmlns:a16="http://schemas.microsoft.com/office/drawing/2014/main" id="{9FC0E311-162D-020F-1F2E-446704DC9572}"/>
              </a:ext>
            </a:extLst>
          </p:cNvPr>
          <p:cNvSpPr/>
          <p:nvPr/>
        </p:nvSpPr>
        <p:spPr>
          <a:xfrm>
            <a:off x="8534954" y="4585046"/>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sp>
        <p:nvSpPr>
          <p:cNvPr id="10" name="橢圓 9">
            <a:extLst>
              <a:ext uri="{FF2B5EF4-FFF2-40B4-BE49-F238E27FC236}">
                <a16:creationId xmlns:a16="http://schemas.microsoft.com/office/drawing/2014/main" id="{ED532495-B681-C637-EA47-6B30F9DCAFC0}"/>
              </a:ext>
            </a:extLst>
          </p:cNvPr>
          <p:cNvSpPr/>
          <p:nvPr/>
        </p:nvSpPr>
        <p:spPr>
          <a:xfrm>
            <a:off x="8534954" y="5521847"/>
            <a:ext cx="711211" cy="257175"/>
          </a:xfrm>
          <a:prstGeom prst="ellips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cxnSp>
        <p:nvCxnSpPr>
          <p:cNvPr id="13" name="接點: 肘形 12">
            <a:extLst>
              <a:ext uri="{FF2B5EF4-FFF2-40B4-BE49-F238E27FC236}">
                <a16:creationId xmlns:a16="http://schemas.microsoft.com/office/drawing/2014/main" id="{A661CCEF-F217-B9BC-AEF7-6A2346B9CFF2}"/>
              </a:ext>
            </a:extLst>
          </p:cNvPr>
          <p:cNvCxnSpPr>
            <a:cxnSpLocks/>
            <a:stCxn id="8" idx="6"/>
          </p:cNvCxnSpPr>
          <p:nvPr/>
        </p:nvCxnSpPr>
        <p:spPr>
          <a:xfrm>
            <a:off x="9246165" y="4713634"/>
            <a:ext cx="152400" cy="1145432"/>
          </a:xfrm>
          <a:prstGeom prst="bentConnector2">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接點 13">
            <a:extLst>
              <a:ext uri="{FF2B5EF4-FFF2-40B4-BE49-F238E27FC236}">
                <a16:creationId xmlns:a16="http://schemas.microsoft.com/office/drawing/2014/main" id="{E0F69990-1956-3B80-04FF-20342070716F}"/>
              </a:ext>
            </a:extLst>
          </p:cNvPr>
          <p:cNvCxnSpPr>
            <a:stCxn id="10" idx="6"/>
          </p:cNvCxnSpPr>
          <p:nvPr/>
        </p:nvCxnSpPr>
        <p:spPr>
          <a:xfrm flipV="1">
            <a:off x="9246165" y="5650434"/>
            <a:ext cx="152400" cy="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文字方塊 14">
            <a:extLst>
              <a:ext uri="{FF2B5EF4-FFF2-40B4-BE49-F238E27FC236}">
                <a16:creationId xmlns:a16="http://schemas.microsoft.com/office/drawing/2014/main" id="{33A48152-1FB8-50DD-ED8E-04EF46F3B9B8}"/>
              </a:ext>
            </a:extLst>
          </p:cNvPr>
          <p:cNvSpPr txBox="1"/>
          <p:nvPr/>
        </p:nvSpPr>
        <p:spPr>
          <a:xfrm>
            <a:off x="8046015" y="5864879"/>
            <a:ext cx="3743325" cy="523220"/>
          </a:xfrm>
          <a:prstGeom prst="rect">
            <a:avLst/>
          </a:prstGeom>
          <a:noFill/>
          <a:ln w="19050">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the dividend payout diluting outstanding shares, an adjustment is needed.</a:t>
            </a:r>
            <a:endParaRPr kumimoji="0" lang="zh-TW" altLang="en-US" sz="14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24FF4850-1983-D938-1F90-4F9FF3EBEF29}"/>
              </a:ext>
            </a:extLst>
          </p:cNvPr>
          <p:cNvPicPr>
            <a:picLocks noChangeAspect="1"/>
          </p:cNvPicPr>
          <p:nvPr/>
        </p:nvPicPr>
        <p:blipFill>
          <a:blip r:embed="rId3"/>
          <a:stretch>
            <a:fillRect/>
          </a:stretch>
        </p:blipFill>
        <p:spPr>
          <a:xfrm>
            <a:off x="402659" y="926986"/>
            <a:ext cx="11513115" cy="4951237"/>
          </a:xfrm>
          <a:prstGeom prst="rect">
            <a:avLst/>
          </a:prstGeom>
        </p:spPr>
      </p:pic>
    </p:spTree>
    <p:extLst>
      <p:ext uri="{BB962C8B-B14F-4D97-AF65-F5344CB8AC3E}">
        <p14:creationId xmlns:p14="http://schemas.microsoft.com/office/powerpoint/2010/main" val="3337415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346883" y="67225"/>
            <a:ext cx="10496550" cy="784830"/>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–12.31.2023</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70BBF23A-FDCD-9867-0DC3-0359769D3069}"/>
              </a:ext>
            </a:extLst>
          </p:cNvPr>
          <p:cNvPicPr>
            <a:picLocks noChangeAspect="1"/>
          </p:cNvPicPr>
          <p:nvPr/>
        </p:nvPicPr>
        <p:blipFill>
          <a:blip r:embed="rId3"/>
          <a:stretch>
            <a:fillRect/>
          </a:stretch>
        </p:blipFill>
        <p:spPr>
          <a:xfrm>
            <a:off x="346884" y="893064"/>
            <a:ext cx="11527128" cy="5446189"/>
          </a:xfrm>
          <a:prstGeom prst="rect">
            <a:avLst/>
          </a:prstGeom>
        </p:spPr>
      </p:pic>
    </p:spTree>
    <p:extLst>
      <p:ext uri="{BB962C8B-B14F-4D97-AF65-F5344CB8AC3E}">
        <p14:creationId xmlns:p14="http://schemas.microsoft.com/office/powerpoint/2010/main" val="231130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784830"/>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Capital Expenditure</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37F470D0-673D-5F4D-FD0B-691F3C16A2D7}"/>
              </a:ext>
            </a:extLst>
          </p:cNvPr>
          <p:cNvPicPr>
            <a:picLocks noChangeAspect="1"/>
          </p:cNvPicPr>
          <p:nvPr/>
        </p:nvPicPr>
        <p:blipFill>
          <a:blip r:embed="rId3"/>
          <a:stretch>
            <a:fillRect/>
          </a:stretch>
        </p:blipFill>
        <p:spPr>
          <a:xfrm>
            <a:off x="276225" y="733425"/>
            <a:ext cx="11915775" cy="5857466"/>
          </a:xfrm>
          <a:prstGeom prst="rect">
            <a:avLst/>
          </a:prstGeom>
        </p:spPr>
      </p:pic>
    </p:spTree>
    <p:extLst>
      <p:ext uri="{BB962C8B-B14F-4D97-AF65-F5344CB8AC3E}">
        <p14:creationId xmlns:p14="http://schemas.microsoft.com/office/powerpoint/2010/main" val="2215089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26518</TotalTime>
  <Words>768</Words>
  <Application>Microsoft Office PowerPoint</Application>
  <PresentationFormat>寬螢幕</PresentationFormat>
  <Paragraphs>136</Paragraphs>
  <Slides>20</Slides>
  <Notes>14</Notes>
  <HiddenSlides>0</HiddenSlides>
  <MMClips>0</MMClips>
  <ScaleCrop>false</ScaleCrop>
  <HeadingPairs>
    <vt:vector size="6" baseType="variant">
      <vt:variant>
        <vt:lpstr>使用字型</vt:lpstr>
      </vt:variant>
      <vt:variant>
        <vt:i4>10</vt:i4>
      </vt:variant>
      <vt:variant>
        <vt:lpstr>佈景主題</vt:lpstr>
      </vt:variant>
      <vt:variant>
        <vt:i4>4</vt:i4>
      </vt:variant>
      <vt:variant>
        <vt:lpstr>投影片標題</vt:lpstr>
      </vt:variant>
      <vt:variant>
        <vt:i4>20</vt:i4>
      </vt:variant>
    </vt:vector>
  </HeadingPairs>
  <TitlesOfParts>
    <vt:vector size="34" baseType="lpstr">
      <vt:lpstr>微軟正黑體</vt:lpstr>
      <vt:lpstr>新細明體</vt:lpstr>
      <vt:lpstr>Arial</vt:lpstr>
      <vt:lpstr>Bookman Old Style</vt:lpstr>
      <vt:lpstr>calibri</vt:lpstr>
      <vt:lpstr>calibri</vt:lpstr>
      <vt:lpstr>Calibri Light</vt:lpstr>
      <vt:lpstr>Century Gothic</vt:lpstr>
      <vt:lpstr>Times New Roman</vt:lpstr>
      <vt:lpstr>Wingdings</vt:lpstr>
      <vt:lpstr>回顧</vt:lpstr>
      <vt:lpstr>1_回顧</vt:lpstr>
      <vt:lpstr>Office 佈景主題</vt:lpstr>
      <vt:lpstr>1_Office 佈景主題</vt:lpstr>
      <vt:lpstr>PowerPoint 簡報</vt:lpstr>
      <vt:lpstr>PowerPoint 簡報</vt:lpstr>
      <vt:lpstr>PowerPoint 簡報</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1681</cp:revision>
  <dcterms:created xsi:type="dcterms:W3CDTF">2007-10-17T06:14:12Z</dcterms:created>
  <dcterms:modified xsi:type="dcterms:W3CDTF">2024-02-29T02:31:47Z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