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7"/>
  </p:notesMasterIdLst>
  <p:handoutMasterIdLst>
    <p:handoutMasterId r:id="rId28"/>
  </p:handoutMasterIdLst>
  <p:sldIdLst>
    <p:sldId id="556" r:id="rId7"/>
    <p:sldId id="275" r:id="rId8"/>
    <p:sldId id="571" r:id="rId9"/>
    <p:sldId id="270" r:id="rId10"/>
    <p:sldId id="572" r:id="rId11"/>
    <p:sldId id="1304" r:id="rId12"/>
    <p:sldId id="574" r:id="rId13"/>
    <p:sldId id="575" r:id="rId14"/>
    <p:sldId id="584" r:id="rId15"/>
    <p:sldId id="577" r:id="rId16"/>
    <p:sldId id="578" r:id="rId17"/>
    <p:sldId id="579" r:id="rId18"/>
    <p:sldId id="580" r:id="rId19"/>
    <p:sldId id="581" r:id="rId20"/>
    <p:sldId id="582" r:id="rId21"/>
    <p:sldId id="586" r:id="rId22"/>
    <p:sldId id="1278" r:id="rId23"/>
    <p:sldId id="1311" r:id="rId24"/>
    <p:sldId id="1312" r:id="rId25"/>
    <p:sldId id="569" r:id="rId26"/>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87" d="100"/>
          <a:sy n="87" d="100"/>
        </p:scale>
        <p:origin x="646" y="43"/>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76270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349704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3.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514A8911-DF86-EB5F-A8F6-748C1BE75E53}"/>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F1AA9D47-8808-F8B4-DBD4-264544F786C6}"/>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DB58B80F-2448-E402-98C6-5B753ED42DB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AB17B5C3-89E7-156B-00C2-3E196B5095EE}"/>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E65C4126-D6D2-7044-E24C-249508483CC7}"/>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626C0FFA-25BE-EC09-7466-D54B45E4C59C}"/>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2023</a:t>
            </a:r>
            <a:r>
              <a:rPr lang="zh-TW" altLang="en-US" sz="2800" dirty="0">
                <a:solidFill>
                  <a:srgbClr val="003F7C"/>
                </a:solidFill>
                <a:latin typeface="標楷體" panose="03000509000000000000" pitchFamily="65" charset="-120"/>
                <a:ea typeface="標楷體" panose="03000509000000000000" pitchFamily="65" charset="-120"/>
              </a:rPr>
              <a:t>年第四季法人說明會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2</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29</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06C72F3C-513A-121A-5602-3493615A7D46}"/>
              </a:ext>
            </a:extLst>
          </p:cNvPr>
          <p:cNvPicPr>
            <a:picLocks noChangeAspect="1"/>
          </p:cNvPicPr>
          <p:nvPr/>
        </p:nvPicPr>
        <p:blipFill>
          <a:blip r:embed="rId2"/>
          <a:stretch>
            <a:fillRect/>
          </a:stretch>
        </p:blipFill>
        <p:spPr>
          <a:xfrm>
            <a:off x="-1" y="438912"/>
            <a:ext cx="12734925" cy="5980176"/>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178325" y="3540670"/>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5294082" y="2710968"/>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7262068" y="1983212"/>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+2</a:t>
            </a:r>
            <a:r>
              <a:rPr lang="zh-TW" altLang="en-US" sz="1600" b="1" dirty="0">
                <a:solidFill>
                  <a:srgbClr val="FF3300"/>
                </a:solidFill>
                <a:latin typeface="Century Gothic" pitchFamily="34" charset="0"/>
                <a:ea typeface="新細明體" pitchFamily="18" charset="-120"/>
              </a:rPr>
              <a:t>%</a:t>
            </a:r>
          </a:p>
        </p:txBody>
      </p:sp>
      <p:sp>
        <p:nvSpPr>
          <p:cNvPr id="3" name="Text Box 108">
            <a:extLst>
              <a:ext uri="{FF2B5EF4-FFF2-40B4-BE49-F238E27FC236}">
                <a16:creationId xmlns:a16="http://schemas.microsoft.com/office/drawing/2014/main" id="{98152C74-B988-6DC8-8499-D1451219440D}"/>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sp>
        <p:nvSpPr>
          <p:cNvPr id="13" name="Text Box 17">
            <a:extLst>
              <a:ext uri="{FF2B5EF4-FFF2-40B4-BE49-F238E27FC236}">
                <a16:creationId xmlns:a16="http://schemas.microsoft.com/office/drawing/2014/main" id="{F248F1DD-9ECA-E3EC-6E17-BEA3079CFA59}"/>
              </a:ext>
            </a:extLst>
          </p:cNvPr>
          <p:cNvSpPr txBox="1">
            <a:spLocks noChangeArrowheads="1"/>
          </p:cNvSpPr>
          <p:nvPr/>
        </p:nvSpPr>
        <p:spPr bwMode="auto">
          <a:xfrm>
            <a:off x="9290893" y="2333383"/>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-18</a:t>
            </a:r>
            <a:r>
              <a:rPr lang="zh-TW" altLang="en-US" sz="1600" b="1"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371007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sp>
        <p:nvSpPr>
          <p:cNvPr id="2" name="Text Box 108">
            <a:extLst>
              <a:ext uri="{FF2B5EF4-FFF2-40B4-BE49-F238E27FC236}">
                <a16:creationId xmlns:a16="http://schemas.microsoft.com/office/drawing/2014/main" id="{C528346A-A7B4-44CE-4100-A580A5244F5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44058F29-31BB-799A-F26E-251AF2A3C0F4}"/>
              </a:ext>
            </a:extLst>
          </p:cNvPr>
          <p:cNvPicPr>
            <a:picLocks noChangeAspect="1"/>
          </p:cNvPicPr>
          <p:nvPr/>
        </p:nvPicPr>
        <p:blipFill>
          <a:blip r:embed="rId2"/>
          <a:stretch>
            <a:fillRect/>
          </a:stretch>
        </p:blipFill>
        <p:spPr>
          <a:xfrm>
            <a:off x="323850" y="971551"/>
            <a:ext cx="11868149" cy="5410200"/>
          </a:xfrm>
          <a:prstGeom prst="rect">
            <a:avLst/>
          </a:prstGeom>
        </p:spPr>
      </p:pic>
    </p:spTree>
    <p:extLst>
      <p:ext uri="{BB962C8B-B14F-4D97-AF65-F5344CB8AC3E}">
        <p14:creationId xmlns:p14="http://schemas.microsoft.com/office/powerpoint/2010/main" val="1059143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sp>
        <p:nvSpPr>
          <p:cNvPr id="5" name="Text Box 108">
            <a:extLst>
              <a:ext uri="{FF2B5EF4-FFF2-40B4-BE49-F238E27FC236}">
                <a16:creationId xmlns:a16="http://schemas.microsoft.com/office/drawing/2014/main" id="{CB17628D-0FA8-83F7-BF02-5E823A23E3C2}"/>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F1877D17-3220-459D-F6FE-B60DCAE9133E}"/>
              </a:ext>
            </a:extLst>
          </p:cNvPr>
          <p:cNvPicPr>
            <a:picLocks noChangeAspect="1"/>
          </p:cNvPicPr>
          <p:nvPr/>
        </p:nvPicPr>
        <p:blipFill>
          <a:blip r:embed="rId2"/>
          <a:stretch>
            <a:fillRect/>
          </a:stretch>
        </p:blipFill>
        <p:spPr>
          <a:xfrm>
            <a:off x="-47625" y="986631"/>
            <a:ext cx="12053508" cy="5412829"/>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sp>
        <p:nvSpPr>
          <p:cNvPr id="4" name="Text Box 108">
            <a:extLst>
              <a:ext uri="{FF2B5EF4-FFF2-40B4-BE49-F238E27FC236}">
                <a16:creationId xmlns:a16="http://schemas.microsoft.com/office/drawing/2014/main" id="{E9B563A8-7AA1-E9EE-8067-0056EA79ECCB}"/>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D4DD61FD-6098-EB65-89EF-6AB26834BAAF}"/>
              </a:ext>
            </a:extLst>
          </p:cNvPr>
          <p:cNvPicPr>
            <a:picLocks noChangeAspect="1"/>
          </p:cNvPicPr>
          <p:nvPr/>
        </p:nvPicPr>
        <p:blipFill>
          <a:blip r:embed="rId2"/>
          <a:stretch>
            <a:fillRect/>
          </a:stretch>
        </p:blipFill>
        <p:spPr>
          <a:xfrm>
            <a:off x="0" y="1072356"/>
            <a:ext cx="11950290" cy="5295399"/>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sp>
        <p:nvSpPr>
          <p:cNvPr id="5" name="Text Box 108">
            <a:extLst>
              <a:ext uri="{FF2B5EF4-FFF2-40B4-BE49-F238E27FC236}">
                <a16:creationId xmlns:a16="http://schemas.microsoft.com/office/drawing/2014/main" id="{C62691DB-5322-B01E-C2E5-3C6CFC51421E}"/>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F52417F0-9B38-6E31-2BD3-3C16598DA0B2}"/>
              </a:ext>
            </a:extLst>
          </p:cNvPr>
          <p:cNvPicPr>
            <a:picLocks noChangeAspect="1"/>
          </p:cNvPicPr>
          <p:nvPr/>
        </p:nvPicPr>
        <p:blipFill>
          <a:blip r:embed="rId2"/>
          <a:stretch>
            <a:fillRect/>
          </a:stretch>
        </p:blipFill>
        <p:spPr>
          <a:xfrm>
            <a:off x="0" y="866775"/>
            <a:ext cx="12001499" cy="5505450"/>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15</a:t>
            </a:fld>
            <a:endParaRPr lang="en-US" altLang="zh-TW" sz="1200" dirty="0">
              <a:solidFill>
                <a:schemeClr val="bg1"/>
              </a:solidFill>
            </a:endParaRP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sp>
        <p:nvSpPr>
          <p:cNvPr id="3" name="Text Box 108">
            <a:extLst>
              <a:ext uri="{FF2B5EF4-FFF2-40B4-BE49-F238E27FC236}">
                <a16:creationId xmlns:a16="http://schemas.microsoft.com/office/drawing/2014/main" id="{4F42F2E3-7614-5368-1766-0294D55A50F1}"/>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81F3126E-5884-9FDB-17BB-335AB67C3CD0}"/>
              </a:ext>
            </a:extLst>
          </p:cNvPr>
          <p:cNvPicPr>
            <a:picLocks noChangeAspect="1"/>
          </p:cNvPicPr>
          <p:nvPr/>
        </p:nvPicPr>
        <p:blipFill>
          <a:blip r:embed="rId2"/>
          <a:stretch>
            <a:fillRect/>
          </a:stretch>
        </p:blipFill>
        <p:spPr>
          <a:xfrm>
            <a:off x="138492" y="1072356"/>
            <a:ext cx="11850658" cy="5301495"/>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pic>
        <p:nvPicPr>
          <p:cNvPr id="5" name="圖片 4">
            <a:extLst>
              <a:ext uri="{FF2B5EF4-FFF2-40B4-BE49-F238E27FC236}">
                <a16:creationId xmlns:a16="http://schemas.microsoft.com/office/drawing/2014/main" id="{52B867FB-C9D4-B047-B965-2F062F7512A8}"/>
              </a:ext>
            </a:extLst>
          </p:cNvPr>
          <p:cNvPicPr>
            <a:picLocks noChangeAspect="1"/>
          </p:cNvPicPr>
          <p:nvPr/>
        </p:nvPicPr>
        <p:blipFill>
          <a:blip r:embed="rId2"/>
          <a:stretch>
            <a:fillRect/>
          </a:stretch>
        </p:blipFill>
        <p:spPr>
          <a:xfrm>
            <a:off x="3397352" y="930355"/>
            <a:ext cx="4984846" cy="5554185"/>
          </a:xfrm>
          <a:prstGeom prst="rect">
            <a:avLst/>
          </a:prstGeom>
        </p:spPr>
      </p:pic>
    </p:spTree>
    <p:extLst>
      <p:ext uri="{BB962C8B-B14F-4D97-AF65-F5344CB8AC3E}">
        <p14:creationId xmlns:p14="http://schemas.microsoft.com/office/powerpoint/2010/main" val="3112384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3" name="標題 2">
            <a:extLst>
              <a:ext uri="{FF2B5EF4-FFF2-40B4-BE49-F238E27FC236}">
                <a16:creationId xmlns:a16="http://schemas.microsoft.com/office/drawing/2014/main" id="{BDCA3869-2B04-E6F3-F454-465013766BD7}"/>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資訊分享</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C884E538-7730-9B3A-FF55-C2C861F2E81C}"/>
              </a:ext>
            </a:extLst>
          </p:cNvPr>
          <p:cNvSpPr txBox="1"/>
          <p:nvPr/>
        </p:nvSpPr>
        <p:spPr>
          <a:xfrm>
            <a:off x="1524000" y="1499821"/>
            <a:ext cx="8820150" cy="4031873"/>
          </a:xfrm>
          <a:prstGeom prst="rect">
            <a:avLst/>
          </a:prstGeom>
          <a:noFill/>
        </p:spPr>
        <p:txBody>
          <a:bodyPr wrap="square" rtlCol="0">
            <a:spAutoFit/>
          </a:bodyPr>
          <a:lstStyle/>
          <a:p>
            <a:pPr marL="514350" indent="-514350">
              <a:buAutoNum type="arabicPeriod"/>
            </a:pPr>
            <a:r>
              <a:rPr lang="zh-TW" altLang="en-US" sz="3200" dirty="0">
                <a:latin typeface="標楷體" panose="03000509000000000000" pitchFamily="65" charset="-120"/>
                <a:ea typeface="標楷體" panose="03000509000000000000" pitchFamily="65" charset="-120"/>
              </a:rPr>
              <a:t>去年車用供應鏈處於逆風，今年可望結束低谷站穩腳步。</a:t>
            </a:r>
            <a:endParaRPr lang="en-US" altLang="zh-TW" sz="3200" dirty="0">
              <a:latin typeface="標楷體" panose="03000509000000000000" pitchFamily="65" charset="-120"/>
              <a:ea typeface="標楷體" panose="03000509000000000000" pitchFamily="65" charset="-120"/>
            </a:endParaRPr>
          </a:p>
          <a:p>
            <a:pPr marL="514350" indent="-514350">
              <a:buAutoNum type="arabicPeriod"/>
            </a:pPr>
            <a:r>
              <a:rPr lang="zh-TW" altLang="en-US" sz="3200" dirty="0">
                <a:latin typeface="標楷體" panose="03000509000000000000" pitchFamily="65" charset="-120"/>
                <a:ea typeface="標楷體" panose="03000509000000000000" pitchFamily="65" charset="-120"/>
              </a:rPr>
              <a:t>目前幾個新產品專案認證中，將成為</a:t>
            </a:r>
            <a:r>
              <a:rPr lang="en-US" altLang="zh-TW" sz="3200" dirty="0">
                <a:latin typeface="標楷體" panose="03000509000000000000" pitchFamily="65" charset="-120"/>
                <a:ea typeface="標楷體" panose="03000509000000000000" pitchFamily="65" charset="-120"/>
              </a:rPr>
              <a:t>2025</a:t>
            </a:r>
            <a:r>
              <a:rPr lang="zh-TW" altLang="en-US" sz="3200" dirty="0">
                <a:latin typeface="標楷體" panose="03000509000000000000" pitchFamily="65" charset="-120"/>
                <a:ea typeface="標楷體" panose="03000509000000000000" pitchFamily="65" charset="-120"/>
              </a:rPr>
              <a:t>年營收成長關鍵。</a:t>
            </a:r>
            <a:r>
              <a:rPr lang="en-US" altLang="zh-TW" sz="3200" dirty="0">
                <a:latin typeface="標楷體" panose="03000509000000000000" pitchFamily="65" charset="-120"/>
                <a:ea typeface="標楷體" panose="03000509000000000000" pitchFamily="65" charset="-120"/>
              </a:rPr>
              <a:t> </a:t>
            </a:r>
          </a:p>
          <a:p>
            <a:pPr marL="514350" indent="-514350">
              <a:buFontTx/>
              <a:buAutoNum type="arabicPeriod"/>
            </a:pPr>
            <a:r>
              <a:rPr lang="zh-TW" altLang="en-US" sz="3200" dirty="0">
                <a:latin typeface="標楷體" panose="03000509000000000000" pitchFamily="65" charset="-120"/>
                <a:ea typeface="標楷體" panose="03000509000000000000" pitchFamily="65" charset="-120"/>
              </a:rPr>
              <a:t>受國際地緣政治緊張、供應鏈調整，公司菲律賓生產基地產能逐漸填滿，有助於優化成本結構。</a:t>
            </a:r>
            <a:endParaRPr lang="en-US" altLang="zh-TW" sz="3200" dirty="0">
              <a:latin typeface="標楷體" panose="03000509000000000000" pitchFamily="65" charset="-120"/>
              <a:ea typeface="標楷體" panose="03000509000000000000" pitchFamily="65" charset="-120"/>
            </a:endParaRPr>
          </a:p>
          <a:p>
            <a:endParaRPr lang="en-US" altLang="zh-TW"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038695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069278" y="235279"/>
            <a:ext cx="7226300" cy="1384995"/>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zh-TW" altLang="en-US" sz="3600" spc="-50" dirty="0">
                <a:solidFill>
                  <a:srgbClr val="003F7C"/>
                </a:solidFill>
                <a:latin typeface="標楷體" panose="03000509000000000000" pitchFamily="65" charset="-120"/>
                <a:ea typeface="標楷體" panose="03000509000000000000" pitchFamily="65" charset="-120"/>
                <a:cs typeface="+mj-cs"/>
              </a:rPr>
              <a:t>下季展望</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文字方塊 5">
            <a:extLst>
              <a:ext uri="{FF2B5EF4-FFF2-40B4-BE49-F238E27FC236}">
                <a16:creationId xmlns:a16="http://schemas.microsoft.com/office/drawing/2014/main" id="{BF9940A1-7256-C88E-D681-C12967B91423}"/>
              </a:ext>
            </a:extLst>
          </p:cNvPr>
          <p:cNvSpPr txBox="1"/>
          <p:nvPr/>
        </p:nvSpPr>
        <p:spPr>
          <a:xfrm>
            <a:off x="1476376" y="2200276"/>
            <a:ext cx="8667749" cy="175432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受第一季季節性因素影響，公司預期第一季營收將較去年第四季下降。</a:t>
            </a:r>
            <a:r>
              <a:rPr lang="en-US" altLang="zh-TW" sz="3600" dirty="0">
                <a:latin typeface="標楷體" panose="03000509000000000000" pitchFamily="65" charset="-120"/>
                <a:ea typeface="標楷體" panose="03000509000000000000" pitchFamily="65" charset="-120"/>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effectLst/>
              <a:uLnTx/>
              <a:uFillTx/>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52067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20</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資訊分享</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2023</a:t>
            </a:r>
            <a:r>
              <a:rPr lang="zh-TW" altLang="en-US" sz="3600" spc="-50" dirty="0">
                <a:solidFill>
                  <a:srgbClr val="003F7C"/>
                </a:solidFill>
                <a:latin typeface="標楷體" panose="03000509000000000000" pitchFamily="65" charset="-120"/>
                <a:ea typeface="標楷體" panose="03000509000000000000" pitchFamily="65" charset="-120"/>
                <a:cs typeface="+mj-cs"/>
              </a:rPr>
              <a:t>年第四季合併損益與前季比較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580660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第四季平均流通在外股數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8" name="橢圓 7">
            <a:extLst>
              <a:ext uri="{FF2B5EF4-FFF2-40B4-BE49-F238E27FC236}">
                <a16:creationId xmlns:a16="http://schemas.microsoft.com/office/drawing/2014/main" id="{43EF753E-2258-8246-9987-6224BE13D9D6}"/>
              </a:ext>
            </a:extLst>
          </p:cNvPr>
          <p:cNvSpPr/>
          <p:nvPr/>
        </p:nvSpPr>
        <p:spPr>
          <a:xfrm>
            <a:off x="8070839" y="4507617"/>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橢圓 12">
            <a:extLst>
              <a:ext uri="{FF2B5EF4-FFF2-40B4-BE49-F238E27FC236}">
                <a16:creationId xmlns:a16="http://schemas.microsoft.com/office/drawing/2014/main" id="{C9D2D7A8-3627-0957-C0D1-8634CFC5A541}"/>
              </a:ext>
            </a:extLst>
          </p:cNvPr>
          <p:cNvSpPr/>
          <p:nvPr/>
        </p:nvSpPr>
        <p:spPr>
          <a:xfrm>
            <a:off x="8070839" y="5497872"/>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4" name="接點: 肘形 13">
            <a:extLst>
              <a:ext uri="{FF2B5EF4-FFF2-40B4-BE49-F238E27FC236}">
                <a16:creationId xmlns:a16="http://schemas.microsoft.com/office/drawing/2014/main" id="{90AD2533-E291-9495-F2F4-39C3BA182DFF}"/>
              </a:ext>
            </a:extLst>
          </p:cNvPr>
          <p:cNvCxnSpPr>
            <a:cxnSpLocks/>
            <a:stCxn id="8" idx="6"/>
          </p:cNvCxnSpPr>
          <p:nvPr/>
        </p:nvCxnSpPr>
        <p:spPr>
          <a:xfrm>
            <a:off x="8782050" y="4636205"/>
            <a:ext cx="152400" cy="1247429"/>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50143211-5578-A024-EB55-8171C8133319}"/>
              </a:ext>
            </a:extLst>
          </p:cNvPr>
          <p:cNvCxnSpPr>
            <a:stCxn id="13" idx="6"/>
          </p:cNvCxnSpPr>
          <p:nvPr/>
        </p:nvCxnSpPr>
        <p:spPr>
          <a:xfrm flipV="1">
            <a:off x="8782050" y="5626459"/>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2C888B85-D203-3009-7EF2-26C852738AFF}"/>
              </a:ext>
            </a:extLst>
          </p:cNvPr>
          <p:cNvSpPr txBox="1"/>
          <p:nvPr/>
        </p:nvSpPr>
        <p:spPr>
          <a:xfrm>
            <a:off x="7562850" y="5883634"/>
            <a:ext cx="3743325" cy="307777"/>
          </a:xfrm>
          <a:prstGeom prst="rect">
            <a:avLst/>
          </a:prstGeom>
          <a:noFill/>
          <a:ln w="19050">
            <a:solidFill>
              <a:srgbClr val="FF0000"/>
            </a:solidFill>
          </a:ln>
        </p:spPr>
        <p:txBody>
          <a:bodyPr wrap="square" rtlCol="0">
            <a:spAutoFit/>
          </a:bodyPr>
          <a:lstStyle/>
          <a:p>
            <a:r>
              <a:rPr lang="zh-TW" altLang="en-US" sz="1400" dirty="0">
                <a:latin typeface="標楷體" panose="03000509000000000000" pitchFamily="65" charset="-120"/>
                <a:ea typeface="標楷體" panose="03000509000000000000" pitchFamily="65" charset="-120"/>
              </a:rPr>
              <a:t>派發股票股利流通在外股數變動，追朔調整。</a:t>
            </a:r>
          </a:p>
        </p:txBody>
      </p:sp>
      <p:pic>
        <p:nvPicPr>
          <p:cNvPr id="3" name="圖片 2">
            <a:extLst>
              <a:ext uri="{FF2B5EF4-FFF2-40B4-BE49-F238E27FC236}">
                <a16:creationId xmlns:a16="http://schemas.microsoft.com/office/drawing/2014/main" id="{D704BD06-B726-8281-B0E5-7AE0F87A2C6F}"/>
              </a:ext>
            </a:extLst>
          </p:cNvPr>
          <p:cNvPicPr>
            <a:picLocks noChangeAspect="1"/>
          </p:cNvPicPr>
          <p:nvPr/>
        </p:nvPicPr>
        <p:blipFill>
          <a:blip r:embed="rId2"/>
          <a:stretch>
            <a:fillRect/>
          </a:stretch>
        </p:blipFill>
        <p:spPr>
          <a:xfrm>
            <a:off x="280989" y="1078196"/>
            <a:ext cx="11415711" cy="472840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年第四季合併損益與去年同期比較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年第四季平均流通在外股數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a:t>
            </a:r>
            <a:r>
              <a:rPr lang="en-US" altLang="zh-TW" sz="1400" b="1">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年第四季平均流通在外股數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:211.545</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grpSp>
        <p:nvGrpSpPr>
          <p:cNvPr id="20" name="群組 19">
            <a:extLst>
              <a:ext uri="{FF2B5EF4-FFF2-40B4-BE49-F238E27FC236}">
                <a16:creationId xmlns:a16="http://schemas.microsoft.com/office/drawing/2014/main" id="{DCAF745A-80A1-FCA9-D7B4-EA29A05235DA}"/>
              </a:ext>
            </a:extLst>
          </p:cNvPr>
          <p:cNvGrpSpPr/>
          <p:nvPr/>
        </p:nvGrpSpPr>
        <p:grpSpPr>
          <a:xfrm>
            <a:off x="7762875" y="4456097"/>
            <a:ext cx="3743325" cy="1714956"/>
            <a:chOff x="7762875" y="4456097"/>
            <a:chExt cx="3743325" cy="1714956"/>
          </a:xfrm>
        </p:grpSpPr>
        <p:sp>
          <p:nvSpPr>
            <p:cNvPr id="8" name="橢圓 7">
              <a:extLst>
                <a:ext uri="{FF2B5EF4-FFF2-40B4-BE49-F238E27FC236}">
                  <a16:creationId xmlns:a16="http://schemas.microsoft.com/office/drawing/2014/main" id="{1F1B7B3F-1662-6F33-17DC-8178B3E5ACA8}"/>
                </a:ext>
              </a:extLst>
            </p:cNvPr>
            <p:cNvSpPr/>
            <p:nvPr/>
          </p:nvSpPr>
          <p:spPr>
            <a:xfrm>
              <a:off x="8270864" y="4456097"/>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橢圓 12">
              <a:extLst>
                <a:ext uri="{FF2B5EF4-FFF2-40B4-BE49-F238E27FC236}">
                  <a16:creationId xmlns:a16="http://schemas.microsoft.com/office/drawing/2014/main" id="{1EC09EF4-6D52-6385-B0EF-614AFCFE94FE}"/>
                </a:ext>
              </a:extLst>
            </p:cNvPr>
            <p:cNvSpPr/>
            <p:nvPr/>
          </p:nvSpPr>
          <p:spPr>
            <a:xfrm>
              <a:off x="8270864" y="5515269"/>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4" name="接點: 肘形 13">
              <a:extLst>
                <a:ext uri="{FF2B5EF4-FFF2-40B4-BE49-F238E27FC236}">
                  <a16:creationId xmlns:a16="http://schemas.microsoft.com/office/drawing/2014/main" id="{D615AF32-B236-BCF5-BD74-B7972BA147E3}"/>
                </a:ext>
              </a:extLst>
            </p:cNvPr>
            <p:cNvCxnSpPr>
              <a:cxnSpLocks/>
              <a:stCxn id="8" idx="6"/>
            </p:cNvCxnSpPr>
            <p:nvPr/>
          </p:nvCxnSpPr>
          <p:spPr>
            <a:xfrm>
              <a:off x="8982075" y="4584685"/>
              <a:ext cx="152400" cy="1278591"/>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52100FA4-94A9-DAAF-C21D-F0A196093969}"/>
                </a:ext>
              </a:extLst>
            </p:cNvPr>
            <p:cNvCxnSpPr>
              <a:stCxn id="13" idx="6"/>
            </p:cNvCxnSpPr>
            <p:nvPr/>
          </p:nvCxnSpPr>
          <p:spPr>
            <a:xfrm flipV="1">
              <a:off x="8982075" y="5643856"/>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5EA2F66A-3349-43FC-E722-5B1EA9B2AC02}"/>
                </a:ext>
              </a:extLst>
            </p:cNvPr>
            <p:cNvSpPr txBox="1"/>
            <p:nvPr/>
          </p:nvSpPr>
          <p:spPr>
            <a:xfrm>
              <a:off x="7762875" y="5863276"/>
              <a:ext cx="3743325" cy="307777"/>
            </a:xfrm>
            <a:prstGeom prst="rect">
              <a:avLst/>
            </a:prstGeom>
            <a:noFill/>
            <a:ln w="19050">
              <a:solidFill>
                <a:srgbClr val="FF0000"/>
              </a:solidFill>
            </a:ln>
          </p:spPr>
          <p:txBody>
            <a:bodyPr wrap="square" rtlCol="0">
              <a:spAutoFit/>
            </a:bodyPr>
            <a:lstStyle/>
            <a:p>
              <a:r>
                <a:rPr lang="zh-TW" altLang="en-US" sz="1400" dirty="0">
                  <a:latin typeface="標楷體" panose="03000509000000000000" pitchFamily="65" charset="-120"/>
                  <a:ea typeface="標楷體" panose="03000509000000000000" pitchFamily="65" charset="-120"/>
                </a:rPr>
                <a:t>派發股票股利流通在外股數變動，追朔調整。</a:t>
              </a:r>
            </a:p>
          </p:txBody>
        </p:sp>
      </p:grpSp>
      <p:pic>
        <p:nvPicPr>
          <p:cNvPr id="2" name="圖片 1">
            <a:extLst>
              <a:ext uri="{FF2B5EF4-FFF2-40B4-BE49-F238E27FC236}">
                <a16:creationId xmlns:a16="http://schemas.microsoft.com/office/drawing/2014/main" id="{DC35FBA1-216C-F8C8-9B2F-CB87C9572F33}"/>
              </a:ext>
            </a:extLst>
          </p:cNvPr>
          <p:cNvPicPr>
            <a:picLocks noChangeAspect="1"/>
          </p:cNvPicPr>
          <p:nvPr/>
        </p:nvPicPr>
        <p:blipFill>
          <a:blip r:embed="rId2"/>
          <a:stretch>
            <a:fillRect/>
          </a:stretch>
        </p:blipFill>
        <p:spPr>
          <a:xfrm>
            <a:off x="314325" y="1054144"/>
            <a:ext cx="11591925" cy="4787663"/>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年平均流通在外股數</a:t>
            </a:r>
            <a:r>
              <a:rPr lang="en-US" altLang="zh-TW" sz="1400" b="1" dirty="0">
                <a:solidFill>
                  <a:schemeClr val="accent2"/>
                </a:solidFill>
                <a:latin typeface="標楷體" panose="03000509000000000000" pitchFamily="65" charset="-120"/>
                <a:ea typeface="標楷體" panose="03000509000000000000" pitchFamily="65" charset="-120"/>
              </a:rPr>
              <a:t>:222.965</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13" name="橢圓 12">
            <a:extLst>
              <a:ext uri="{FF2B5EF4-FFF2-40B4-BE49-F238E27FC236}">
                <a16:creationId xmlns:a16="http://schemas.microsoft.com/office/drawing/2014/main" id="{4FCEF2EB-9D2E-4B70-CEE3-66BAC8C59742}"/>
              </a:ext>
            </a:extLst>
          </p:cNvPr>
          <p:cNvSpPr/>
          <p:nvPr/>
        </p:nvSpPr>
        <p:spPr>
          <a:xfrm>
            <a:off x="8250625" y="4572397"/>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橢圓 13">
            <a:extLst>
              <a:ext uri="{FF2B5EF4-FFF2-40B4-BE49-F238E27FC236}">
                <a16:creationId xmlns:a16="http://schemas.microsoft.com/office/drawing/2014/main" id="{8E40103A-3450-83D6-14AC-9DDA7925E974}"/>
              </a:ext>
            </a:extLst>
          </p:cNvPr>
          <p:cNvSpPr/>
          <p:nvPr/>
        </p:nvSpPr>
        <p:spPr>
          <a:xfrm>
            <a:off x="8250625" y="5516872"/>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15" name="接點: 肘形 14">
            <a:extLst>
              <a:ext uri="{FF2B5EF4-FFF2-40B4-BE49-F238E27FC236}">
                <a16:creationId xmlns:a16="http://schemas.microsoft.com/office/drawing/2014/main" id="{CB8642F5-F987-A7B2-4E06-4ECA88F0F7AF}"/>
              </a:ext>
            </a:extLst>
          </p:cNvPr>
          <p:cNvCxnSpPr>
            <a:cxnSpLocks/>
            <a:stCxn id="13" idx="6"/>
          </p:cNvCxnSpPr>
          <p:nvPr/>
        </p:nvCxnSpPr>
        <p:spPr>
          <a:xfrm>
            <a:off x="8961836" y="4700985"/>
            <a:ext cx="152400" cy="1204384"/>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接點 15">
            <a:extLst>
              <a:ext uri="{FF2B5EF4-FFF2-40B4-BE49-F238E27FC236}">
                <a16:creationId xmlns:a16="http://schemas.microsoft.com/office/drawing/2014/main" id="{8706D6C5-7741-703E-BB19-925CAAE454DD}"/>
              </a:ext>
            </a:extLst>
          </p:cNvPr>
          <p:cNvCxnSpPr>
            <a:stCxn id="14" idx="6"/>
          </p:cNvCxnSpPr>
          <p:nvPr/>
        </p:nvCxnSpPr>
        <p:spPr>
          <a:xfrm flipV="1">
            <a:off x="8961836" y="5645459"/>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文字方塊 16">
            <a:extLst>
              <a:ext uri="{FF2B5EF4-FFF2-40B4-BE49-F238E27FC236}">
                <a16:creationId xmlns:a16="http://schemas.microsoft.com/office/drawing/2014/main" id="{6B1C8A7D-A8C2-5B70-E031-EA18720B4E98}"/>
              </a:ext>
            </a:extLst>
          </p:cNvPr>
          <p:cNvSpPr txBox="1"/>
          <p:nvPr/>
        </p:nvSpPr>
        <p:spPr>
          <a:xfrm>
            <a:off x="7742636" y="5864879"/>
            <a:ext cx="3743325" cy="307777"/>
          </a:xfrm>
          <a:prstGeom prst="rect">
            <a:avLst/>
          </a:prstGeom>
          <a:noFill/>
          <a:ln w="19050">
            <a:solidFill>
              <a:srgbClr val="FF0000"/>
            </a:solidFill>
          </a:ln>
        </p:spPr>
        <p:txBody>
          <a:bodyPr wrap="square" rtlCol="0">
            <a:spAutoFit/>
          </a:bodyPr>
          <a:lstStyle/>
          <a:p>
            <a:r>
              <a:rPr lang="zh-TW" altLang="en-US" sz="1400" dirty="0">
                <a:latin typeface="標楷體" panose="03000509000000000000" pitchFamily="65" charset="-120"/>
                <a:ea typeface="標楷體" panose="03000509000000000000" pitchFamily="65" charset="-120"/>
              </a:rPr>
              <a:t>派發股票股利流通在外股數變動，追朔調整。</a:t>
            </a:r>
          </a:p>
        </p:txBody>
      </p:sp>
      <p:pic>
        <p:nvPicPr>
          <p:cNvPr id="2" name="圖片 1">
            <a:extLst>
              <a:ext uri="{FF2B5EF4-FFF2-40B4-BE49-F238E27FC236}">
                <a16:creationId xmlns:a16="http://schemas.microsoft.com/office/drawing/2014/main" id="{CE637779-940A-6014-13CF-404FB933E93B}"/>
              </a:ext>
            </a:extLst>
          </p:cNvPr>
          <p:cNvPicPr>
            <a:picLocks noChangeAspect="1"/>
          </p:cNvPicPr>
          <p:nvPr/>
        </p:nvPicPr>
        <p:blipFill>
          <a:blip r:embed="rId2"/>
          <a:stretch>
            <a:fillRect/>
          </a:stretch>
        </p:blipFill>
        <p:spPr>
          <a:xfrm>
            <a:off x="352426" y="1031072"/>
            <a:ext cx="11515724" cy="4810735"/>
          </a:xfrm>
          <a:prstGeom prst="rect">
            <a:avLst/>
          </a:prstGeom>
        </p:spPr>
      </p:pic>
    </p:spTree>
    <p:extLst>
      <p:ext uri="{BB962C8B-B14F-4D97-AF65-F5344CB8AC3E}">
        <p14:creationId xmlns:p14="http://schemas.microsoft.com/office/powerpoint/2010/main" val="403286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2023</a:t>
            </a:r>
            <a:r>
              <a:rPr lang="zh-TW" altLang="en-US" dirty="0"/>
              <a:t>年</a:t>
            </a:r>
            <a:r>
              <a:rPr lang="en-US" altLang="zh-TW" dirty="0"/>
              <a:t>12</a:t>
            </a:r>
            <a:r>
              <a:rPr lang="zh-TW" altLang="en-US" dirty="0"/>
              <a:t>月</a:t>
            </a:r>
            <a:r>
              <a:rPr lang="en-US" altLang="zh-TW" dirty="0"/>
              <a:t>31</a:t>
            </a:r>
            <a:r>
              <a:rPr lang="zh-TW" altLang="en-US" dirty="0"/>
              <a:t>日合併簡明資產負債表</a:t>
            </a:r>
            <a:endParaRPr lang="en-US" altLang="zh-TW" dirty="0"/>
          </a:p>
        </p:txBody>
      </p:sp>
      <p:pic>
        <p:nvPicPr>
          <p:cNvPr id="3" name="圖片 2">
            <a:extLst>
              <a:ext uri="{FF2B5EF4-FFF2-40B4-BE49-F238E27FC236}">
                <a16:creationId xmlns:a16="http://schemas.microsoft.com/office/drawing/2014/main" id="{BC809B5D-B217-913F-0F35-FF1CCF1C0AD8}"/>
              </a:ext>
            </a:extLst>
          </p:cNvPr>
          <p:cNvPicPr>
            <a:picLocks noChangeAspect="1"/>
          </p:cNvPicPr>
          <p:nvPr/>
        </p:nvPicPr>
        <p:blipFill>
          <a:blip r:embed="rId2"/>
          <a:stretch>
            <a:fillRect/>
          </a:stretch>
        </p:blipFill>
        <p:spPr>
          <a:xfrm>
            <a:off x="280207" y="1057275"/>
            <a:ext cx="11606993" cy="5276850"/>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8</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46BF63A4-137A-9882-98D6-DBE1EFD54BD5}"/>
              </a:ext>
            </a:extLst>
          </p:cNvPr>
          <p:cNvPicPr>
            <a:picLocks noChangeAspect="1"/>
          </p:cNvPicPr>
          <p:nvPr/>
        </p:nvPicPr>
        <p:blipFill>
          <a:blip r:embed="rId2"/>
          <a:stretch>
            <a:fillRect/>
          </a:stretch>
        </p:blipFill>
        <p:spPr>
          <a:xfrm>
            <a:off x="280208" y="1072356"/>
            <a:ext cx="11702242" cy="5480843"/>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資訊分享</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2.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B51D6F-3594-462B-9252-9A88363FFEE7}">
  <ds:schemaRefs>
    <ds:schemaRef ds:uri="http://schemas.microsoft.com/sharepoint/v3/contenttype/forms"/>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26542</TotalTime>
  <Words>737</Words>
  <Application>Microsoft Office PowerPoint</Application>
  <PresentationFormat>寬螢幕</PresentationFormat>
  <Paragraphs>125</Paragraphs>
  <Slides>20</Slides>
  <Notes>2</Notes>
  <HiddenSlides>0</HiddenSlides>
  <MMClips>0</MMClips>
  <ScaleCrop>false</ScaleCrop>
  <HeadingPairs>
    <vt:vector size="6" baseType="variant">
      <vt:variant>
        <vt:lpstr>使用字型</vt:lpstr>
      </vt:variant>
      <vt:variant>
        <vt:i4>11</vt:i4>
      </vt:variant>
      <vt:variant>
        <vt:lpstr>佈景主題</vt:lpstr>
      </vt:variant>
      <vt:variant>
        <vt:i4>3</vt:i4>
      </vt:variant>
      <vt:variant>
        <vt:lpstr>投影片標題</vt:lpstr>
      </vt:variant>
      <vt:variant>
        <vt:i4>20</vt:i4>
      </vt:variant>
    </vt:vector>
  </HeadingPairs>
  <TitlesOfParts>
    <vt:vector size="34" baseType="lpstr">
      <vt:lpstr>微軟正黑體</vt:lpstr>
      <vt:lpstr>新細明體</vt:lpstr>
      <vt:lpstr>標楷體</vt:lpstr>
      <vt:lpstr>Arial</vt:lpstr>
      <vt:lpstr>Bookman Old Style</vt:lpstr>
      <vt:lpstr>Calibri</vt:lpstr>
      <vt:lpstr>Calibri</vt:lpstr>
      <vt:lpstr>Calibri Light</vt:lpstr>
      <vt:lpstr>Century Gothic</vt:lpstr>
      <vt:lpstr>Times New Roman</vt:lpstr>
      <vt:lpstr>Wingdings</vt:lpstr>
      <vt:lpstr>回顧</vt:lpstr>
      <vt:lpstr>1_回顧</vt:lpstr>
      <vt:lpstr>Office 佈景主題</vt:lpstr>
      <vt:lpstr>PowerPoint 簡報</vt:lpstr>
      <vt:lpstr>PowerPoint 簡報</vt:lpstr>
      <vt:lpstr>PowerPoint 簡報</vt:lpstr>
      <vt:lpstr> </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1705</cp:revision>
  <dcterms:created xsi:type="dcterms:W3CDTF">2007-10-17T06:14:12Z</dcterms:created>
  <dcterms:modified xsi:type="dcterms:W3CDTF">2024-02-28T12:20:48Z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