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Lst>
  <p:notesMasterIdLst>
    <p:notesMasterId r:id="rId27"/>
  </p:notesMasterIdLst>
  <p:handoutMasterIdLst>
    <p:handoutMasterId r:id="rId28"/>
  </p:handoutMasterIdLst>
  <p:sldIdLst>
    <p:sldId id="556" r:id="rId7"/>
    <p:sldId id="275" r:id="rId8"/>
    <p:sldId id="571" r:id="rId9"/>
    <p:sldId id="270" r:id="rId10"/>
    <p:sldId id="572" r:id="rId11"/>
    <p:sldId id="1304" r:id="rId12"/>
    <p:sldId id="574" r:id="rId13"/>
    <p:sldId id="575" r:id="rId14"/>
    <p:sldId id="584" r:id="rId15"/>
    <p:sldId id="577" r:id="rId16"/>
    <p:sldId id="578" r:id="rId17"/>
    <p:sldId id="579" r:id="rId18"/>
    <p:sldId id="580" r:id="rId19"/>
    <p:sldId id="581" r:id="rId20"/>
    <p:sldId id="582" r:id="rId21"/>
    <p:sldId id="586" r:id="rId22"/>
    <p:sldId id="1278" r:id="rId23"/>
    <p:sldId id="1311" r:id="rId24"/>
    <p:sldId id="1312" r:id="rId25"/>
    <p:sldId id="569" r:id="rId26"/>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7" d="100"/>
          <a:sy n="67" d="100"/>
        </p:scale>
        <p:origin x="736" y="4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76270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40633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128038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5147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1487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2643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069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2487489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34970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3.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514A8911-DF86-EB5F-A8F6-748C1BE75E53}"/>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F1AA9D47-8808-F8B4-DBD4-264544F786C6}"/>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DB58B80F-2448-E402-98C6-5B753ED42DB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AB17B5C3-89E7-156B-00C2-3E196B5095EE}"/>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E65C4126-D6D2-7044-E24C-249508483CC7}"/>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626C0FFA-25BE-EC09-7466-D54B45E4C59C}"/>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229827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77004" y="2610985"/>
            <a:ext cx="8702938" cy="1900520"/>
          </a:xfrm>
          <a:prstGeom prst="rect">
            <a:avLst/>
          </a:prstGeom>
          <a:noFill/>
          <a:ln w="9525">
            <a:noFill/>
            <a:miter lim="800000"/>
            <a:headEnd/>
            <a:tailEnd/>
          </a:ln>
          <a:effectLst/>
        </p:spPr>
        <p:txBody>
          <a:bodyPr wrap="square">
            <a:spAutoFit/>
          </a:bodyPr>
          <a:lstStyle/>
          <a:p>
            <a:pPr algn="l">
              <a:spcBef>
                <a:spcPct val="25000"/>
              </a:spcBef>
            </a:pPr>
            <a:r>
              <a:rPr lang="zh-TW" altLang="en-US" sz="6000" spc="-50" dirty="0">
                <a:solidFill>
                  <a:srgbClr val="003F7C"/>
                </a:solidFill>
                <a:latin typeface="標楷體" panose="03000509000000000000" pitchFamily="65" charset="-120"/>
                <a:ea typeface="標楷體" panose="03000509000000000000" pitchFamily="65" charset="-120"/>
                <a:cs typeface="+mj-cs"/>
              </a:rPr>
              <a:t>同欣電子</a:t>
            </a: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latin typeface="標楷體" panose="03000509000000000000" pitchFamily="65" charset="-120"/>
                <a:ea typeface="標楷體" panose="03000509000000000000" pitchFamily="65" charset="-120"/>
              </a:rPr>
              <a:t>2023</a:t>
            </a:r>
            <a:r>
              <a:rPr lang="zh-TW" altLang="en-US" sz="2800" dirty="0">
                <a:solidFill>
                  <a:srgbClr val="003F7C"/>
                </a:solidFill>
                <a:latin typeface="標楷體" panose="03000509000000000000" pitchFamily="65" charset="-120"/>
                <a:ea typeface="標楷體" panose="03000509000000000000" pitchFamily="65" charset="-120"/>
              </a:rPr>
              <a:t>年第三季法人說明會</a:t>
            </a:r>
            <a:r>
              <a:rPr lang="en-US" altLang="zh-TW" dirty="0">
                <a:solidFill>
                  <a:srgbClr val="003F7C"/>
                </a:solidFill>
                <a:latin typeface="標楷體" panose="03000509000000000000" pitchFamily="65" charset="-120"/>
                <a:ea typeface="標楷體" panose="03000509000000000000" pitchFamily="65" charset="-120"/>
              </a:rPr>
              <a:t> </a:t>
            </a:r>
          </a:p>
          <a:p>
            <a:pPr algn="l">
              <a:spcBef>
                <a:spcPct val="25000"/>
              </a:spcBef>
            </a:pPr>
            <a:r>
              <a:rPr lang="en-US" altLang="zh-TW" dirty="0">
                <a:solidFill>
                  <a:srgbClr val="003F7C"/>
                </a:solidFill>
                <a:latin typeface="標楷體" panose="03000509000000000000" pitchFamily="65" charset="-120"/>
                <a:ea typeface="標楷體" panose="03000509000000000000" pitchFamily="65" charset="-120"/>
              </a:rPr>
              <a:t>10</a:t>
            </a:r>
            <a:r>
              <a:rPr lang="zh-TW" altLang="en-US" dirty="0">
                <a:solidFill>
                  <a:srgbClr val="003F7C"/>
                </a:solidFill>
                <a:latin typeface="標楷體" panose="03000509000000000000" pitchFamily="65" charset="-120"/>
                <a:ea typeface="標楷體" panose="03000509000000000000" pitchFamily="65" charset="-120"/>
              </a:rPr>
              <a:t>月</a:t>
            </a:r>
            <a:r>
              <a:rPr lang="en-US" altLang="zh-TW" dirty="0">
                <a:solidFill>
                  <a:srgbClr val="003F7C"/>
                </a:solidFill>
                <a:latin typeface="標楷體" panose="03000509000000000000" pitchFamily="65" charset="-120"/>
                <a:ea typeface="標楷體" panose="03000509000000000000" pitchFamily="65" charset="-120"/>
              </a:rPr>
              <a:t>26</a:t>
            </a:r>
            <a:r>
              <a:rPr lang="zh-TW" altLang="en-US" dirty="0">
                <a:solidFill>
                  <a:srgbClr val="003F7C"/>
                </a:solidFill>
                <a:latin typeface="標楷體" panose="03000509000000000000" pitchFamily="65" charset="-120"/>
                <a:ea typeface="標楷體" panose="03000509000000000000" pitchFamily="65" charset="-120"/>
              </a:rPr>
              <a:t>日</a:t>
            </a: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2A842959-7070-656F-20C4-4692A6DE37B3}"/>
              </a:ext>
            </a:extLst>
          </p:cNvPr>
          <p:cNvPicPr>
            <a:picLocks noChangeAspect="1"/>
          </p:cNvPicPr>
          <p:nvPr/>
        </p:nvPicPr>
        <p:blipFill>
          <a:blip r:embed="rId2"/>
          <a:stretch>
            <a:fillRect/>
          </a:stretch>
        </p:blipFill>
        <p:spPr>
          <a:xfrm>
            <a:off x="414035" y="350253"/>
            <a:ext cx="12073240" cy="5879097"/>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10</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歷年營收概況</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359300" y="3559720"/>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5294082" y="2710968"/>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7262068" y="1983212"/>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+1.5</a:t>
            </a:r>
            <a:r>
              <a:rPr lang="zh-TW" altLang="en-US" sz="1600" b="1" dirty="0">
                <a:solidFill>
                  <a:srgbClr val="FF3300"/>
                </a:solidFill>
                <a:latin typeface="Century Gothic" pitchFamily="34" charset="0"/>
                <a:ea typeface="新細明體" pitchFamily="18" charset="-120"/>
              </a:rPr>
              <a:t>%</a:t>
            </a:r>
          </a:p>
        </p:txBody>
      </p:sp>
      <p:sp>
        <p:nvSpPr>
          <p:cNvPr id="3" name="Text Box 108">
            <a:extLst>
              <a:ext uri="{FF2B5EF4-FFF2-40B4-BE49-F238E27FC236}">
                <a16:creationId xmlns:a16="http://schemas.microsoft.com/office/drawing/2014/main" id="{98152C74-B988-6DC8-8499-D1451219440D}"/>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sp>
        <p:nvSpPr>
          <p:cNvPr id="13" name="Text Box 17">
            <a:extLst>
              <a:ext uri="{FF2B5EF4-FFF2-40B4-BE49-F238E27FC236}">
                <a16:creationId xmlns:a16="http://schemas.microsoft.com/office/drawing/2014/main" id="{F248F1DD-9ECA-E3EC-6E17-BEA3079CFA59}"/>
              </a:ext>
            </a:extLst>
          </p:cNvPr>
          <p:cNvSpPr txBox="1">
            <a:spLocks noChangeArrowheads="1"/>
          </p:cNvSpPr>
          <p:nvPr/>
        </p:nvSpPr>
        <p:spPr bwMode="auto">
          <a:xfrm>
            <a:off x="9262318" y="3669217"/>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-22</a:t>
            </a:r>
            <a:r>
              <a:rPr lang="zh-TW" altLang="en-US" sz="1600" b="1"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37100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11</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季營收概況</a:t>
            </a:r>
            <a:endParaRPr lang="en-US" altLang="zh-TW" dirty="0"/>
          </a:p>
        </p:txBody>
      </p:sp>
      <p:sp>
        <p:nvSpPr>
          <p:cNvPr id="2" name="Text Box 108">
            <a:extLst>
              <a:ext uri="{FF2B5EF4-FFF2-40B4-BE49-F238E27FC236}">
                <a16:creationId xmlns:a16="http://schemas.microsoft.com/office/drawing/2014/main" id="{C528346A-A7B4-44CE-4100-A580A5244F5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4" name="圖片 3">
            <a:extLst>
              <a:ext uri="{FF2B5EF4-FFF2-40B4-BE49-F238E27FC236}">
                <a16:creationId xmlns:a16="http://schemas.microsoft.com/office/drawing/2014/main" id="{31D25DEA-049C-990F-0F31-072452B7921E}"/>
              </a:ext>
            </a:extLst>
          </p:cNvPr>
          <p:cNvPicPr>
            <a:picLocks noChangeAspect="1"/>
          </p:cNvPicPr>
          <p:nvPr/>
        </p:nvPicPr>
        <p:blipFill>
          <a:blip r:embed="rId2"/>
          <a:stretch>
            <a:fillRect/>
          </a:stretch>
        </p:blipFill>
        <p:spPr>
          <a:xfrm>
            <a:off x="352425" y="990600"/>
            <a:ext cx="11620500" cy="5400675"/>
          </a:xfrm>
          <a:prstGeom prst="rect">
            <a:avLst/>
          </a:prstGeom>
        </p:spPr>
      </p:pic>
    </p:spTree>
    <p:extLst>
      <p:ext uri="{BB962C8B-B14F-4D97-AF65-F5344CB8AC3E}">
        <p14:creationId xmlns:p14="http://schemas.microsoft.com/office/powerpoint/2010/main" val="1059143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12</a:t>
            </a:fld>
            <a:endParaRPr lang="en-US" altLang="zh-TW" sz="1200" dirty="0">
              <a:solidFill>
                <a:schemeClr val="bg1"/>
              </a:solidFill>
            </a:endParaRP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高頻無線通訊模組</a:t>
            </a:r>
            <a:endParaRPr lang="en-US" altLang="zh-TW" dirty="0"/>
          </a:p>
        </p:txBody>
      </p:sp>
      <p:sp>
        <p:nvSpPr>
          <p:cNvPr id="5" name="Text Box 108">
            <a:extLst>
              <a:ext uri="{FF2B5EF4-FFF2-40B4-BE49-F238E27FC236}">
                <a16:creationId xmlns:a16="http://schemas.microsoft.com/office/drawing/2014/main" id="{CB17628D-0FA8-83F7-BF02-5E823A23E3C2}"/>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3" name="圖片 2">
            <a:extLst>
              <a:ext uri="{FF2B5EF4-FFF2-40B4-BE49-F238E27FC236}">
                <a16:creationId xmlns:a16="http://schemas.microsoft.com/office/drawing/2014/main" id="{2E8BD49B-3C81-57B1-8615-38E96F7FBF6C}"/>
              </a:ext>
            </a:extLst>
          </p:cNvPr>
          <p:cNvPicPr>
            <a:picLocks noChangeAspect="1"/>
          </p:cNvPicPr>
          <p:nvPr/>
        </p:nvPicPr>
        <p:blipFill>
          <a:blip r:embed="rId2"/>
          <a:stretch>
            <a:fillRect/>
          </a:stretch>
        </p:blipFill>
        <p:spPr>
          <a:xfrm>
            <a:off x="0" y="1072356"/>
            <a:ext cx="11906249" cy="5412829"/>
          </a:xfrm>
          <a:prstGeom prst="rect">
            <a:avLst/>
          </a:prstGeom>
        </p:spPr>
      </p:pic>
    </p:spTree>
    <p:extLst>
      <p:ext uri="{BB962C8B-B14F-4D97-AF65-F5344CB8AC3E}">
        <p14:creationId xmlns:p14="http://schemas.microsoft.com/office/powerpoint/2010/main" val="1908845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13</a:t>
            </a:fld>
            <a:endParaRPr lang="en-US" altLang="zh-TW" sz="1200" dirty="0">
              <a:solidFill>
                <a:schemeClr val="bg1"/>
              </a:solidFill>
            </a:endParaRP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混合積體電路模組</a:t>
            </a:r>
            <a:endParaRPr lang="en-US" altLang="zh-TW" dirty="0"/>
          </a:p>
        </p:txBody>
      </p:sp>
      <p:sp>
        <p:nvSpPr>
          <p:cNvPr id="4" name="Text Box 108">
            <a:extLst>
              <a:ext uri="{FF2B5EF4-FFF2-40B4-BE49-F238E27FC236}">
                <a16:creationId xmlns:a16="http://schemas.microsoft.com/office/drawing/2014/main" id="{E9B563A8-7AA1-E9EE-8067-0056EA79ECC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5" name="圖片 4">
            <a:extLst>
              <a:ext uri="{FF2B5EF4-FFF2-40B4-BE49-F238E27FC236}">
                <a16:creationId xmlns:a16="http://schemas.microsoft.com/office/drawing/2014/main" id="{29C23428-CE1B-37BF-20A1-4577E2115224}"/>
              </a:ext>
            </a:extLst>
          </p:cNvPr>
          <p:cNvPicPr>
            <a:picLocks noChangeAspect="1"/>
          </p:cNvPicPr>
          <p:nvPr/>
        </p:nvPicPr>
        <p:blipFill>
          <a:blip r:embed="rId2"/>
          <a:stretch>
            <a:fillRect/>
          </a:stretch>
        </p:blipFill>
        <p:spPr>
          <a:xfrm>
            <a:off x="0" y="821869"/>
            <a:ext cx="11872532" cy="5510505"/>
          </a:xfrm>
          <a:prstGeom prst="rect">
            <a:avLst/>
          </a:prstGeom>
        </p:spPr>
      </p:pic>
    </p:spTree>
    <p:extLst>
      <p:ext uri="{BB962C8B-B14F-4D97-AF65-F5344CB8AC3E}">
        <p14:creationId xmlns:p14="http://schemas.microsoft.com/office/powerpoint/2010/main" val="215907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14</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陶瓷電路板</a:t>
            </a:r>
            <a:endParaRPr lang="en-US" altLang="zh-TW" dirty="0"/>
          </a:p>
        </p:txBody>
      </p:sp>
      <p:sp>
        <p:nvSpPr>
          <p:cNvPr id="5" name="Text Box 108">
            <a:extLst>
              <a:ext uri="{FF2B5EF4-FFF2-40B4-BE49-F238E27FC236}">
                <a16:creationId xmlns:a16="http://schemas.microsoft.com/office/drawing/2014/main" id="{C62691DB-5322-B01E-C2E5-3C6CFC51421E}"/>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3" name="圖片 2">
            <a:extLst>
              <a:ext uri="{FF2B5EF4-FFF2-40B4-BE49-F238E27FC236}">
                <a16:creationId xmlns:a16="http://schemas.microsoft.com/office/drawing/2014/main" id="{0929CA0A-979A-5D75-E33A-45912D273B7D}"/>
              </a:ext>
            </a:extLst>
          </p:cNvPr>
          <p:cNvPicPr>
            <a:picLocks noChangeAspect="1"/>
          </p:cNvPicPr>
          <p:nvPr/>
        </p:nvPicPr>
        <p:blipFill>
          <a:blip r:embed="rId2"/>
          <a:stretch>
            <a:fillRect/>
          </a:stretch>
        </p:blipFill>
        <p:spPr>
          <a:xfrm>
            <a:off x="138492" y="764579"/>
            <a:ext cx="11950291" cy="5663456"/>
          </a:xfrm>
          <a:prstGeom prst="rect">
            <a:avLst/>
          </a:prstGeom>
        </p:spPr>
      </p:pic>
    </p:spTree>
    <p:extLst>
      <p:ext uri="{BB962C8B-B14F-4D97-AF65-F5344CB8AC3E}">
        <p14:creationId xmlns:p14="http://schemas.microsoft.com/office/powerpoint/2010/main" val="63629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15</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影像產品</a:t>
            </a:r>
            <a:endParaRPr lang="en-US" altLang="zh-TW" dirty="0"/>
          </a:p>
        </p:txBody>
      </p:sp>
      <p:sp>
        <p:nvSpPr>
          <p:cNvPr id="3" name="Text Box 108">
            <a:extLst>
              <a:ext uri="{FF2B5EF4-FFF2-40B4-BE49-F238E27FC236}">
                <a16:creationId xmlns:a16="http://schemas.microsoft.com/office/drawing/2014/main" id="{4F42F2E3-7614-5368-1766-0294D55A50F1}"/>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5" name="圖片 4">
            <a:extLst>
              <a:ext uri="{FF2B5EF4-FFF2-40B4-BE49-F238E27FC236}">
                <a16:creationId xmlns:a16="http://schemas.microsoft.com/office/drawing/2014/main" id="{2B6557C1-4334-B907-5B45-BF856EFBE93C}"/>
              </a:ext>
            </a:extLst>
          </p:cNvPr>
          <p:cNvPicPr>
            <a:picLocks noChangeAspect="1"/>
          </p:cNvPicPr>
          <p:nvPr/>
        </p:nvPicPr>
        <p:blipFill>
          <a:blip r:embed="rId2"/>
          <a:stretch>
            <a:fillRect/>
          </a:stretch>
        </p:blipFill>
        <p:spPr>
          <a:xfrm>
            <a:off x="138491" y="1072356"/>
            <a:ext cx="11950291" cy="5244345"/>
          </a:xfrm>
          <a:prstGeom prst="rect">
            <a:avLst/>
          </a:prstGeom>
        </p:spPr>
      </p:pic>
    </p:spTree>
    <p:extLst>
      <p:ext uri="{BB962C8B-B14F-4D97-AF65-F5344CB8AC3E}">
        <p14:creationId xmlns:p14="http://schemas.microsoft.com/office/powerpoint/2010/main" val="233342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財務資訊</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1474640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標題 2">
            <a:extLst>
              <a:ext uri="{FF2B5EF4-FFF2-40B4-BE49-F238E27FC236}">
                <a16:creationId xmlns:a16="http://schemas.microsoft.com/office/drawing/2014/main" id="{FB178C41-1E39-7CCD-4707-D49FE28AD773}"/>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資訊分享</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6" name="文字方塊 5">
            <a:extLst>
              <a:ext uri="{FF2B5EF4-FFF2-40B4-BE49-F238E27FC236}">
                <a16:creationId xmlns:a16="http://schemas.microsoft.com/office/drawing/2014/main" id="{2D8DE761-F41B-411B-E68C-27D03220BC7B}"/>
              </a:ext>
            </a:extLst>
          </p:cNvPr>
          <p:cNvSpPr txBox="1"/>
          <p:nvPr/>
        </p:nvSpPr>
        <p:spPr>
          <a:xfrm>
            <a:off x="4795014" y="930356"/>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4000" dirty="0">
                <a:solidFill>
                  <a:prstClr val="black"/>
                </a:solidFill>
                <a:latin typeface="標楷體" panose="03000509000000000000" pitchFamily="65" charset="-120"/>
                <a:ea typeface="標楷體" panose="03000509000000000000" pitchFamily="65" charset="-120"/>
              </a:rPr>
              <a:t>銷售</a:t>
            </a: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endPar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pic>
        <p:nvPicPr>
          <p:cNvPr id="9" name="圖片 8">
            <a:extLst>
              <a:ext uri="{FF2B5EF4-FFF2-40B4-BE49-F238E27FC236}">
                <a16:creationId xmlns:a16="http://schemas.microsoft.com/office/drawing/2014/main" id="{26B40525-3C20-FE86-DD35-17B0ED617243}"/>
              </a:ext>
            </a:extLst>
          </p:cNvPr>
          <p:cNvPicPr>
            <a:picLocks noChangeAspect="1"/>
          </p:cNvPicPr>
          <p:nvPr/>
        </p:nvPicPr>
        <p:blipFill>
          <a:blip r:embed="rId2"/>
          <a:stretch>
            <a:fillRect/>
          </a:stretch>
        </p:blipFill>
        <p:spPr>
          <a:xfrm>
            <a:off x="3190875" y="930356"/>
            <a:ext cx="5248275" cy="5479969"/>
          </a:xfrm>
          <a:prstGeom prst="rect">
            <a:avLst/>
          </a:prstGeom>
        </p:spPr>
      </p:pic>
    </p:spTree>
    <p:extLst>
      <p:ext uri="{BB962C8B-B14F-4D97-AF65-F5344CB8AC3E}">
        <p14:creationId xmlns:p14="http://schemas.microsoft.com/office/powerpoint/2010/main" val="3112384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3" name="標題 2">
            <a:extLst>
              <a:ext uri="{FF2B5EF4-FFF2-40B4-BE49-F238E27FC236}">
                <a16:creationId xmlns:a16="http://schemas.microsoft.com/office/drawing/2014/main" id="{BDCA3869-2B04-E6F3-F454-465013766BD7}"/>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資訊分享</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4" name="文字方塊 3">
            <a:extLst>
              <a:ext uri="{FF2B5EF4-FFF2-40B4-BE49-F238E27FC236}">
                <a16:creationId xmlns:a16="http://schemas.microsoft.com/office/drawing/2014/main" id="{330C4DEC-EF58-9F27-380C-15CB2A63FC74}"/>
              </a:ext>
            </a:extLst>
          </p:cNvPr>
          <p:cNvSpPr txBox="1"/>
          <p:nvPr/>
        </p:nvSpPr>
        <p:spPr>
          <a:xfrm>
            <a:off x="1352550" y="1895475"/>
            <a:ext cx="8820150" cy="2554545"/>
          </a:xfrm>
          <a:prstGeom prst="rect">
            <a:avLst/>
          </a:prstGeom>
          <a:noFill/>
        </p:spPr>
        <p:txBody>
          <a:bodyPr wrap="square" rtlCol="0">
            <a:spAutoFit/>
          </a:bodyPr>
          <a:lstStyle/>
          <a:p>
            <a:r>
              <a:rPr lang="en-US" altLang="zh-TW" sz="3200" dirty="0">
                <a:latin typeface="標楷體" panose="03000509000000000000" pitchFamily="65" charset="-120"/>
                <a:ea typeface="標楷體" panose="03000509000000000000" pitchFamily="65" charset="-120"/>
              </a:rPr>
              <a:t>1.</a:t>
            </a:r>
            <a:r>
              <a:rPr lang="en-US" altLang="zh-TW" sz="1800" dirty="0">
                <a:effectLst/>
                <a:latin typeface="Calibri" panose="020F0502020204030204" pitchFamily="34" charset="0"/>
                <a:ea typeface="新細明體" panose="02020500000000000000" pitchFamily="18" charset="-120"/>
                <a:cs typeface="Times New Roman" panose="02020603050405020304" pitchFamily="18" charset="0"/>
              </a:rPr>
              <a:t> </a:t>
            </a:r>
            <a:r>
              <a:rPr lang="en-US" altLang="zh-TW" sz="3200" dirty="0">
                <a:effectLst/>
                <a:latin typeface="Calibri" panose="020F0502020204030204" pitchFamily="34" charset="0"/>
                <a:ea typeface="新細明體" panose="02020500000000000000" pitchFamily="18" charset="-120"/>
                <a:cs typeface="Times New Roman" panose="02020603050405020304" pitchFamily="18" charset="0"/>
              </a:rPr>
              <a:t>EZ-COB®</a:t>
            </a:r>
            <a:r>
              <a:rPr lang="zh-TW" altLang="en-US" sz="3200" dirty="0">
                <a:latin typeface="標楷體" panose="03000509000000000000" pitchFamily="65" charset="-120"/>
                <a:ea typeface="標楷體" panose="03000509000000000000" pitchFamily="65" charset="-120"/>
              </a:rPr>
              <a:t>車用影像產品持續開發，客戶反應良好，朝目標持續推進。</a:t>
            </a:r>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r>
              <a:rPr lang="en-US" altLang="zh-TW" sz="3200" dirty="0">
                <a:latin typeface="標楷體" panose="03000509000000000000" pitchFamily="65" charset="-120"/>
                <a:ea typeface="標楷體" panose="03000509000000000000" pitchFamily="65" charset="-120"/>
              </a:rPr>
              <a:t>2.SAP</a:t>
            </a:r>
            <a:r>
              <a:rPr lang="zh-TW" altLang="en-US" sz="3200" dirty="0">
                <a:latin typeface="標楷體" panose="03000509000000000000" pitchFamily="65" charset="-120"/>
                <a:ea typeface="標楷體" panose="03000509000000000000" pitchFamily="65" charset="-120"/>
              </a:rPr>
              <a:t>系統各廠整合完成，未來有助經營管理及生產效率提升。</a:t>
            </a:r>
            <a:endParaRPr lang="en-US" altLang="zh-TW"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38695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069278" y="235279"/>
            <a:ext cx="7226300" cy="1384995"/>
          </a:xfrm>
          <a:prstGeom prst="rect">
            <a:avLst/>
          </a:prstGeom>
          <a:noFill/>
          <a:ln w="9525">
            <a:noFill/>
            <a:miter lim="800000"/>
            <a:headEnd/>
            <a:tailEnd/>
          </a:ln>
          <a:effectLst/>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zh-TW" altLang="en-US" sz="3600" spc="-50" dirty="0">
                <a:solidFill>
                  <a:srgbClr val="003F7C"/>
                </a:solidFill>
                <a:latin typeface="標楷體" panose="03000509000000000000" pitchFamily="65" charset="-120"/>
                <a:ea typeface="標楷體" panose="03000509000000000000" pitchFamily="65" charset="-120"/>
                <a:cs typeface="+mj-cs"/>
              </a:rPr>
              <a:t>下季展望</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文字方塊 4">
            <a:extLst>
              <a:ext uri="{FF2B5EF4-FFF2-40B4-BE49-F238E27FC236}">
                <a16:creationId xmlns:a16="http://schemas.microsoft.com/office/drawing/2014/main" id="{058E9ECC-5FA7-00BC-36F1-53E0D3D89F1B}"/>
              </a:ext>
            </a:extLst>
          </p:cNvPr>
          <p:cNvSpPr txBox="1"/>
          <p:nvPr/>
        </p:nvSpPr>
        <p:spPr>
          <a:xfrm>
            <a:off x="800101" y="2551837"/>
            <a:ext cx="10829924" cy="175432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a:t>
            </a: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受四大產品拉貨動能皆有回升，其中以高頻需求最為顯著，我們預期第四季較第三季出貨更為暢旺。</a:t>
            </a:r>
            <a: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p:txBody>
      </p:sp>
    </p:spTree>
    <p:extLst>
      <p:ext uri="{BB962C8B-B14F-4D97-AF65-F5344CB8AC3E}">
        <p14:creationId xmlns:p14="http://schemas.microsoft.com/office/powerpoint/2010/main" val="152067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807257" y="406410"/>
            <a:ext cx="6750987" cy="94678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rPr>
              <a:t>免責聲明</a:t>
            </a:r>
            <a:endParaRPr kumimoji="0" lang="en-US" altLang="zh-TW"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endParaRP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2" name="Text Box 2">
            <a:extLst>
              <a:ext uri="{FF2B5EF4-FFF2-40B4-BE49-F238E27FC236}">
                <a16:creationId xmlns:a16="http://schemas.microsoft.com/office/drawing/2014/main" id="{D891DA0A-A4FA-01B0-77C2-FAC24360711B}"/>
              </a:ext>
            </a:extLst>
          </p:cNvPr>
          <p:cNvSpPr txBox="1">
            <a:spLocks noChangeArrowheads="1"/>
          </p:cNvSpPr>
          <p:nvPr/>
        </p:nvSpPr>
        <p:spPr bwMode="auto">
          <a:xfrm>
            <a:off x="201893" y="1533603"/>
            <a:ext cx="7882892" cy="4798237"/>
          </a:xfrm>
          <a:prstGeom prst="rect">
            <a:avLst/>
          </a:prstGeom>
          <a:noFill/>
          <a:ln w="9525">
            <a:noFill/>
            <a:miter lim="800000"/>
            <a:headEnd/>
            <a:tailEnd/>
          </a:ln>
          <a:effectLst/>
        </p:spPr>
        <p:txBody>
          <a:bodyPr wrap="square">
            <a:spAutoFit/>
          </a:bodyPr>
          <a:lstStyle/>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dirty="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20</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90563" y="164968"/>
            <a:ext cx="10496550" cy="646331"/>
          </a:xfrm>
          <a:prstGeom prst="rect">
            <a:avLst/>
          </a:prstGeom>
          <a:noFill/>
        </p:spPr>
        <p:txBody>
          <a:bodyPr wrap="square">
            <a:spAutoFit/>
          </a:bodyPr>
          <a:lstStyle/>
          <a:p>
            <a:pPr algn="ctr"/>
            <a:r>
              <a:rPr lang="en-US" altLang="zh-TW" sz="3600" spc="-50" dirty="0">
                <a:solidFill>
                  <a:srgbClr val="003F7C"/>
                </a:solidFill>
                <a:latin typeface="標楷體" panose="03000509000000000000" pitchFamily="65" charset="-120"/>
                <a:ea typeface="標楷體" panose="03000509000000000000" pitchFamily="65" charset="-120"/>
                <a:cs typeface="+mj-cs"/>
              </a:rPr>
              <a:t>2023</a:t>
            </a:r>
            <a:r>
              <a:rPr lang="zh-TW" altLang="en-US" sz="3600" spc="-50" dirty="0">
                <a:solidFill>
                  <a:srgbClr val="003F7C"/>
                </a:solidFill>
                <a:latin typeface="標楷體" panose="03000509000000000000" pitchFamily="65" charset="-120"/>
                <a:ea typeface="標楷體" panose="03000509000000000000" pitchFamily="65" charset="-120"/>
                <a:cs typeface="+mj-cs"/>
              </a:rPr>
              <a:t>年第三季合併損益與前季比較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第二季平均流通在外股數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F1BD7306-BF22-F4BF-EF1E-0416047A4E3A}"/>
              </a:ext>
            </a:extLst>
          </p:cNvPr>
          <p:cNvSpPr txBox="1">
            <a:spLocks noChangeArrowheads="1"/>
          </p:cNvSpPr>
          <p:nvPr/>
        </p:nvSpPr>
        <p:spPr bwMode="auto">
          <a:xfrm>
            <a:off x="280990" y="580660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2" name="圖片 1">
            <a:extLst>
              <a:ext uri="{FF2B5EF4-FFF2-40B4-BE49-F238E27FC236}">
                <a16:creationId xmlns:a16="http://schemas.microsoft.com/office/drawing/2014/main" id="{F1E8E758-3E0B-9D66-C377-311F6136AD4C}"/>
              </a:ext>
            </a:extLst>
          </p:cNvPr>
          <p:cNvPicPr>
            <a:picLocks noChangeAspect="1"/>
          </p:cNvPicPr>
          <p:nvPr/>
        </p:nvPicPr>
        <p:blipFill>
          <a:blip r:embed="rId2"/>
          <a:stretch>
            <a:fillRect/>
          </a:stretch>
        </p:blipFill>
        <p:spPr>
          <a:xfrm>
            <a:off x="280990" y="1051398"/>
            <a:ext cx="11549060" cy="4764925"/>
          </a:xfrm>
          <a:prstGeom prst="rect">
            <a:avLst/>
          </a:prstGeom>
        </p:spPr>
      </p:pic>
      <p:sp>
        <p:nvSpPr>
          <p:cNvPr id="8" name="橢圓 7">
            <a:extLst>
              <a:ext uri="{FF2B5EF4-FFF2-40B4-BE49-F238E27FC236}">
                <a16:creationId xmlns:a16="http://schemas.microsoft.com/office/drawing/2014/main" id="{43EF753E-2258-8246-9987-6224BE13D9D6}"/>
              </a:ext>
            </a:extLst>
          </p:cNvPr>
          <p:cNvSpPr/>
          <p:nvPr/>
        </p:nvSpPr>
        <p:spPr>
          <a:xfrm>
            <a:off x="8070839" y="4507617"/>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C9D2D7A8-3627-0957-C0D1-8634CFC5A541}"/>
              </a:ext>
            </a:extLst>
          </p:cNvPr>
          <p:cNvSpPr/>
          <p:nvPr/>
        </p:nvSpPr>
        <p:spPr>
          <a:xfrm>
            <a:off x="8070839" y="5497872"/>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4" name="接點: 肘形 13">
            <a:extLst>
              <a:ext uri="{FF2B5EF4-FFF2-40B4-BE49-F238E27FC236}">
                <a16:creationId xmlns:a16="http://schemas.microsoft.com/office/drawing/2014/main" id="{90AD2533-E291-9495-F2F4-39C3BA182DFF}"/>
              </a:ext>
            </a:extLst>
          </p:cNvPr>
          <p:cNvCxnSpPr>
            <a:cxnSpLocks/>
            <a:stCxn id="8" idx="6"/>
          </p:cNvCxnSpPr>
          <p:nvPr/>
        </p:nvCxnSpPr>
        <p:spPr>
          <a:xfrm>
            <a:off x="8782050" y="4636205"/>
            <a:ext cx="152400" cy="1247429"/>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id="{50143211-5578-A024-EB55-8171C8133319}"/>
              </a:ext>
            </a:extLst>
          </p:cNvPr>
          <p:cNvCxnSpPr>
            <a:stCxn id="13" idx="6"/>
          </p:cNvCxnSpPr>
          <p:nvPr/>
        </p:nvCxnSpPr>
        <p:spPr>
          <a:xfrm flipV="1">
            <a:off x="8782050" y="5626459"/>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a:extLst>
              <a:ext uri="{FF2B5EF4-FFF2-40B4-BE49-F238E27FC236}">
                <a16:creationId xmlns:a16="http://schemas.microsoft.com/office/drawing/2014/main" id="{2C888B85-D203-3009-7EF2-26C852738AFF}"/>
              </a:ext>
            </a:extLst>
          </p:cNvPr>
          <p:cNvSpPr txBox="1"/>
          <p:nvPr/>
        </p:nvSpPr>
        <p:spPr>
          <a:xfrm>
            <a:off x="7562850" y="5883634"/>
            <a:ext cx="3743325" cy="307777"/>
          </a:xfrm>
          <a:prstGeom prst="rect">
            <a:avLst/>
          </a:prstGeom>
          <a:noFill/>
          <a:ln w="19050">
            <a:solidFill>
              <a:srgbClr val="FF0000"/>
            </a:solidFill>
          </a:ln>
        </p:spPr>
        <p:txBody>
          <a:bodyPr wrap="square" rtlCol="0">
            <a:spAutoFit/>
          </a:bodyPr>
          <a:lstStyle/>
          <a:p>
            <a:r>
              <a:rPr lang="zh-TW" altLang="en-US" sz="1400" dirty="0">
                <a:latin typeface="標楷體" panose="03000509000000000000" pitchFamily="65" charset="-120"/>
                <a:ea typeface="標楷體" panose="03000509000000000000" pitchFamily="65" charset="-120"/>
              </a:rPr>
              <a:t>派發股票股利流通在外股數變動，追朔調整。</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CBAEA706-0ED8-4F68-08BA-77F34BAEBF0A}"/>
              </a:ext>
            </a:extLst>
          </p:cNvPr>
          <p:cNvPicPr>
            <a:picLocks noChangeAspect="1"/>
          </p:cNvPicPr>
          <p:nvPr/>
        </p:nvPicPr>
        <p:blipFill>
          <a:blip r:embed="rId2"/>
          <a:stretch>
            <a:fillRect/>
          </a:stretch>
        </p:blipFill>
        <p:spPr>
          <a:xfrm>
            <a:off x="352425" y="1054144"/>
            <a:ext cx="11534775" cy="4787663"/>
          </a:xfrm>
          <a:prstGeom prst="rect">
            <a:avLst/>
          </a:prstGeom>
        </p:spPr>
      </p:pic>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年第三季合併損益與去年同期比較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年第三季平均流通在外股數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:226.814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grpSp>
        <p:nvGrpSpPr>
          <p:cNvPr id="20" name="群組 19">
            <a:extLst>
              <a:ext uri="{FF2B5EF4-FFF2-40B4-BE49-F238E27FC236}">
                <a16:creationId xmlns:a16="http://schemas.microsoft.com/office/drawing/2014/main" id="{DCAF745A-80A1-FCA9-D7B4-EA29A05235DA}"/>
              </a:ext>
            </a:extLst>
          </p:cNvPr>
          <p:cNvGrpSpPr/>
          <p:nvPr/>
        </p:nvGrpSpPr>
        <p:grpSpPr>
          <a:xfrm>
            <a:off x="7762875" y="4456097"/>
            <a:ext cx="3743325" cy="1714956"/>
            <a:chOff x="7762875" y="4456097"/>
            <a:chExt cx="3743325" cy="1714956"/>
          </a:xfrm>
        </p:grpSpPr>
        <p:sp>
          <p:nvSpPr>
            <p:cNvPr id="8" name="橢圓 7">
              <a:extLst>
                <a:ext uri="{FF2B5EF4-FFF2-40B4-BE49-F238E27FC236}">
                  <a16:creationId xmlns:a16="http://schemas.microsoft.com/office/drawing/2014/main" id="{1F1B7B3F-1662-6F33-17DC-8178B3E5ACA8}"/>
                </a:ext>
              </a:extLst>
            </p:cNvPr>
            <p:cNvSpPr/>
            <p:nvPr/>
          </p:nvSpPr>
          <p:spPr>
            <a:xfrm>
              <a:off x="8270864" y="4456097"/>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橢圓 12">
              <a:extLst>
                <a:ext uri="{FF2B5EF4-FFF2-40B4-BE49-F238E27FC236}">
                  <a16:creationId xmlns:a16="http://schemas.microsoft.com/office/drawing/2014/main" id="{1EC09EF4-6D52-6385-B0EF-614AFCFE94FE}"/>
                </a:ext>
              </a:extLst>
            </p:cNvPr>
            <p:cNvSpPr/>
            <p:nvPr/>
          </p:nvSpPr>
          <p:spPr>
            <a:xfrm>
              <a:off x="8270864" y="5515269"/>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4" name="接點: 肘形 13">
              <a:extLst>
                <a:ext uri="{FF2B5EF4-FFF2-40B4-BE49-F238E27FC236}">
                  <a16:creationId xmlns:a16="http://schemas.microsoft.com/office/drawing/2014/main" id="{D615AF32-B236-BCF5-BD74-B7972BA147E3}"/>
                </a:ext>
              </a:extLst>
            </p:cNvPr>
            <p:cNvCxnSpPr>
              <a:cxnSpLocks/>
              <a:stCxn id="8" idx="6"/>
            </p:cNvCxnSpPr>
            <p:nvPr/>
          </p:nvCxnSpPr>
          <p:spPr>
            <a:xfrm>
              <a:off x="8982075" y="4584685"/>
              <a:ext cx="152400" cy="1278591"/>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id="{52100FA4-94A9-DAAF-C21D-F0A196093969}"/>
                </a:ext>
              </a:extLst>
            </p:cNvPr>
            <p:cNvCxnSpPr>
              <a:stCxn id="13" idx="6"/>
            </p:cNvCxnSpPr>
            <p:nvPr/>
          </p:nvCxnSpPr>
          <p:spPr>
            <a:xfrm flipV="1">
              <a:off x="8982075" y="5643856"/>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a:extLst>
                <a:ext uri="{FF2B5EF4-FFF2-40B4-BE49-F238E27FC236}">
                  <a16:creationId xmlns:a16="http://schemas.microsoft.com/office/drawing/2014/main" id="{5EA2F66A-3349-43FC-E722-5B1EA9B2AC02}"/>
                </a:ext>
              </a:extLst>
            </p:cNvPr>
            <p:cNvSpPr txBox="1"/>
            <p:nvPr/>
          </p:nvSpPr>
          <p:spPr>
            <a:xfrm>
              <a:off x="7762875" y="5863276"/>
              <a:ext cx="3743325" cy="307777"/>
            </a:xfrm>
            <a:prstGeom prst="rect">
              <a:avLst/>
            </a:prstGeom>
            <a:noFill/>
            <a:ln w="19050">
              <a:solidFill>
                <a:srgbClr val="FF0000"/>
              </a:solidFill>
            </a:ln>
          </p:spPr>
          <p:txBody>
            <a:bodyPr wrap="square" rtlCol="0">
              <a:spAutoFit/>
            </a:bodyPr>
            <a:lstStyle/>
            <a:p>
              <a:r>
                <a:rPr lang="zh-TW" altLang="en-US" sz="1400" dirty="0">
                  <a:latin typeface="標楷體" panose="03000509000000000000" pitchFamily="65" charset="-120"/>
                  <a:ea typeface="標楷體" panose="03000509000000000000" pitchFamily="65" charset="-120"/>
                </a:rPr>
                <a:t>派發股票股利流通在外股數變動，追朔調整。</a:t>
              </a:r>
            </a:p>
          </p:txBody>
        </p:sp>
      </p:grpSp>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D9644320-C349-B0F5-A059-B93E0ABD5FAE}"/>
              </a:ext>
            </a:extLst>
          </p:cNvPr>
          <p:cNvPicPr>
            <a:picLocks noChangeAspect="1"/>
          </p:cNvPicPr>
          <p:nvPr/>
        </p:nvPicPr>
        <p:blipFill>
          <a:blip r:embed="rId2"/>
          <a:stretch>
            <a:fillRect/>
          </a:stretch>
        </p:blipFill>
        <p:spPr>
          <a:xfrm>
            <a:off x="361950" y="1054144"/>
            <a:ext cx="11449049" cy="4787663"/>
          </a:xfrm>
          <a:prstGeom prst="rect">
            <a:avLst/>
          </a:prstGeom>
        </p:spPr>
      </p:pic>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年前三季合併損益與去年同期比較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年前三季平均流通在外股數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:209.058</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年前三季平均流通在外股數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:226.814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13" name="橢圓 12">
            <a:extLst>
              <a:ext uri="{FF2B5EF4-FFF2-40B4-BE49-F238E27FC236}">
                <a16:creationId xmlns:a16="http://schemas.microsoft.com/office/drawing/2014/main" id="{4FCEF2EB-9D2E-4B70-CEE3-66BAC8C59742}"/>
              </a:ext>
            </a:extLst>
          </p:cNvPr>
          <p:cNvSpPr/>
          <p:nvPr/>
        </p:nvSpPr>
        <p:spPr>
          <a:xfrm>
            <a:off x="8250625" y="4572397"/>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橢圓 13">
            <a:extLst>
              <a:ext uri="{FF2B5EF4-FFF2-40B4-BE49-F238E27FC236}">
                <a16:creationId xmlns:a16="http://schemas.microsoft.com/office/drawing/2014/main" id="{8E40103A-3450-83D6-14AC-9DDA7925E974}"/>
              </a:ext>
            </a:extLst>
          </p:cNvPr>
          <p:cNvSpPr/>
          <p:nvPr/>
        </p:nvSpPr>
        <p:spPr>
          <a:xfrm>
            <a:off x="8250625" y="5516872"/>
            <a:ext cx="711211" cy="257175"/>
          </a:xfrm>
          <a:prstGeom prst="ellipse">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5" name="接點: 肘形 14">
            <a:extLst>
              <a:ext uri="{FF2B5EF4-FFF2-40B4-BE49-F238E27FC236}">
                <a16:creationId xmlns:a16="http://schemas.microsoft.com/office/drawing/2014/main" id="{CB8642F5-F987-A7B2-4E06-4ECA88F0F7AF}"/>
              </a:ext>
            </a:extLst>
          </p:cNvPr>
          <p:cNvCxnSpPr>
            <a:cxnSpLocks/>
            <a:stCxn id="13" idx="6"/>
          </p:cNvCxnSpPr>
          <p:nvPr/>
        </p:nvCxnSpPr>
        <p:spPr>
          <a:xfrm>
            <a:off x="8961836" y="4700985"/>
            <a:ext cx="152400" cy="1204384"/>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8706D6C5-7741-703E-BB19-925CAAE454DD}"/>
              </a:ext>
            </a:extLst>
          </p:cNvPr>
          <p:cNvCxnSpPr>
            <a:stCxn id="14" idx="6"/>
          </p:cNvCxnSpPr>
          <p:nvPr/>
        </p:nvCxnSpPr>
        <p:spPr>
          <a:xfrm flipV="1">
            <a:off x="8961836" y="5645459"/>
            <a:ext cx="15240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文字方塊 16">
            <a:extLst>
              <a:ext uri="{FF2B5EF4-FFF2-40B4-BE49-F238E27FC236}">
                <a16:creationId xmlns:a16="http://schemas.microsoft.com/office/drawing/2014/main" id="{6B1C8A7D-A8C2-5B70-E031-EA18720B4E98}"/>
              </a:ext>
            </a:extLst>
          </p:cNvPr>
          <p:cNvSpPr txBox="1"/>
          <p:nvPr/>
        </p:nvSpPr>
        <p:spPr>
          <a:xfrm>
            <a:off x="7742636" y="5864879"/>
            <a:ext cx="3743325" cy="307777"/>
          </a:xfrm>
          <a:prstGeom prst="rect">
            <a:avLst/>
          </a:prstGeom>
          <a:noFill/>
          <a:ln w="19050">
            <a:solidFill>
              <a:srgbClr val="FF0000"/>
            </a:solidFill>
          </a:ln>
        </p:spPr>
        <p:txBody>
          <a:bodyPr wrap="square" rtlCol="0">
            <a:spAutoFit/>
          </a:bodyPr>
          <a:lstStyle/>
          <a:p>
            <a:r>
              <a:rPr lang="zh-TW" altLang="en-US" sz="1400" dirty="0">
                <a:latin typeface="標楷體" panose="03000509000000000000" pitchFamily="65" charset="-120"/>
                <a:ea typeface="標楷體" panose="03000509000000000000" pitchFamily="65" charset="-120"/>
              </a:rPr>
              <a:t>派發股票股利流通在外股數變動，追朔調整。</a:t>
            </a:r>
          </a:p>
        </p:txBody>
      </p:sp>
    </p:spTree>
    <p:extLst>
      <p:ext uri="{BB962C8B-B14F-4D97-AF65-F5344CB8AC3E}">
        <p14:creationId xmlns:p14="http://schemas.microsoft.com/office/powerpoint/2010/main" val="40328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7" y="170301"/>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a:t>
            </a:r>
            <a:r>
              <a:rPr lang="en-US" altLang="zh-TW" dirty="0"/>
              <a:t>9</a:t>
            </a:r>
            <a:r>
              <a:rPr lang="zh-TW" altLang="en-US" dirty="0"/>
              <a:t>月</a:t>
            </a:r>
            <a:r>
              <a:rPr lang="en-US" altLang="zh-TW" dirty="0"/>
              <a:t>30</a:t>
            </a:r>
            <a:r>
              <a:rPr lang="zh-TW" altLang="en-US" dirty="0"/>
              <a:t>日合併簡明資產負債表</a:t>
            </a:r>
            <a:endParaRPr lang="en-US" altLang="zh-TW" dirty="0"/>
          </a:p>
        </p:txBody>
      </p:sp>
      <p:pic>
        <p:nvPicPr>
          <p:cNvPr id="2" name="圖片 1">
            <a:extLst>
              <a:ext uri="{FF2B5EF4-FFF2-40B4-BE49-F238E27FC236}">
                <a16:creationId xmlns:a16="http://schemas.microsoft.com/office/drawing/2014/main" id="{E3A8E664-C087-721C-925F-22DC2B2EF530}"/>
              </a:ext>
            </a:extLst>
          </p:cNvPr>
          <p:cNvPicPr>
            <a:picLocks noChangeAspect="1"/>
          </p:cNvPicPr>
          <p:nvPr/>
        </p:nvPicPr>
        <p:blipFill>
          <a:blip r:embed="rId2"/>
          <a:stretch>
            <a:fillRect/>
          </a:stretch>
        </p:blipFill>
        <p:spPr>
          <a:xfrm>
            <a:off x="280207" y="1057276"/>
            <a:ext cx="11549843" cy="5267324"/>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8</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zh-TW" altLang="en-US" sz="3600" spc="-50" dirty="0">
                <a:solidFill>
                  <a:srgbClr val="003F7C"/>
                </a:solidFill>
                <a:latin typeface="標楷體" panose="03000509000000000000" pitchFamily="65" charset="-120"/>
                <a:ea typeface="標楷體" panose="03000509000000000000" pitchFamily="65" charset="-120"/>
                <a:cs typeface="+mj-cs"/>
              </a:rPr>
              <a:t>資本支出</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p:txBody>
      </p:sp>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4A1B876F-7E7C-E1DB-CFAC-839ABC38E7AA}"/>
              </a:ext>
            </a:extLst>
          </p:cNvPr>
          <p:cNvPicPr>
            <a:picLocks noChangeAspect="1"/>
          </p:cNvPicPr>
          <p:nvPr/>
        </p:nvPicPr>
        <p:blipFill>
          <a:blip r:embed="rId2"/>
          <a:stretch>
            <a:fillRect/>
          </a:stretch>
        </p:blipFill>
        <p:spPr>
          <a:xfrm>
            <a:off x="457200" y="903700"/>
            <a:ext cx="11734800" cy="5763402"/>
          </a:xfrm>
          <a:prstGeom prst="rect">
            <a:avLst/>
          </a:prstGeom>
        </p:spPr>
      </p:pic>
    </p:spTree>
    <p:extLst>
      <p:ext uri="{BB962C8B-B14F-4D97-AF65-F5344CB8AC3E}">
        <p14:creationId xmlns:p14="http://schemas.microsoft.com/office/powerpoint/2010/main" val="90048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資訊分享</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133931734"/>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2.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26515</TotalTime>
  <Words>737</Words>
  <Application>Microsoft Office PowerPoint</Application>
  <PresentationFormat>寬螢幕</PresentationFormat>
  <Paragraphs>125</Paragraphs>
  <Slides>20</Slides>
  <Notes>2</Notes>
  <HiddenSlides>0</HiddenSlides>
  <MMClips>0</MMClips>
  <ScaleCrop>false</ScaleCrop>
  <HeadingPairs>
    <vt:vector size="6" baseType="variant">
      <vt:variant>
        <vt:lpstr>使用字型</vt:lpstr>
      </vt:variant>
      <vt:variant>
        <vt:i4>10</vt:i4>
      </vt:variant>
      <vt:variant>
        <vt:lpstr>佈景主題</vt:lpstr>
      </vt:variant>
      <vt:variant>
        <vt:i4>3</vt:i4>
      </vt:variant>
      <vt:variant>
        <vt:lpstr>投影片標題</vt:lpstr>
      </vt:variant>
      <vt:variant>
        <vt:i4>20</vt:i4>
      </vt:variant>
    </vt:vector>
  </HeadingPairs>
  <TitlesOfParts>
    <vt:vector size="33" baseType="lpstr">
      <vt:lpstr>微軟正黑體</vt:lpstr>
      <vt:lpstr>標楷體</vt:lpstr>
      <vt:lpstr>Arial</vt:lpstr>
      <vt:lpstr>Bookman Old Style</vt:lpstr>
      <vt:lpstr>calibri</vt:lpstr>
      <vt:lpstr>calibri</vt:lpstr>
      <vt:lpstr>Calibri Light</vt:lpstr>
      <vt:lpstr>Century Gothic</vt:lpstr>
      <vt:lpstr>Times New Roman</vt:lpstr>
      <vt:lpstr>Wingdings</vt:lpstr>
      <vt:lpstr>回顧</vt:lpstr>
      <vt:lpstr>1_回顧</vt:lpstr>
      <vt:lpstr>Office 佈景主題</vt:lpstr>
      <vt:lpstr>PowerPoint 簡報</vt:lpstr>
      <vt:lpstr>PowerPoint 簡報</vt:lpstr>
      <vt:lpstr>PowerPoint 簡報</vt:lpstr>
      <vt:lpstr> </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1697</cp:revision>
  <dcterms:created xsi:type="dcterms:W3CDTF">2007-10-17T06:14:12Z</dcterms:created>
  <dcterms:modified xsi:type="dcterms:W3CDTF">2023-10-25T00:56:49Z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