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Lst>
  <p:notesMasterIdLst>
    <p:notesMasterId r:id="rId27"/>
  </p:notesMasterIdLst>
  <p:handoutMasterIdLst>
    <p:handoutMasterId r:id="rId28"/>
  </p:handoutMasterIdLst>
  <p:sldIdLst>
    <p:sldId id="556" r:id="rId7"/>
    <p:sldId id="275" r:id="rId8"/>
    <p:sldId id="571" r:id="rId9"/>
    <p:sldId id="270" r:id="rId10"/>
    <p:sldId id="572" r:id="rId11"/>
    <p:sldId id="1304" r:id="rId12"/>
    <p:sldId id="574" r:id="rId13"/>
    <p:sldId id="575" r:id="rId14"/>
    <p:sldId id="584" r:id="rId15"/>
    <p:sldId id="577" r:id="rId16"/>
    <p:sldId id="578" r:id="rId17"/>
    <p:sldId id="579" r:id="rId18"/>
    <p:sldId id="580" r:id="rId19"/>
    <p:sldId id="581" r:id="rId20"/>
    <p:sldId id="582" r:id="rId21"/>
    <p:sldId id="586" r:id="rId22"/>
    <p:sldId id="1278" r:id="rId23"/>
    <p:sldId id="1311" r:id="rId24"/>
    <p:sldId id="1303" r:id="rId25"/>
    <p:sldId id="569" r:id="rId26"/>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7" d="100"/>
          <a:sy n="67" d="100"/>
        </p:scale>
        <p:origin x="736" y="4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76270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40633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128038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5147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1487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2643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069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2487489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34970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3.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229827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77004" y="2610985"/>
            <a:ext cx="8702938" cy="1900520"/>
          </a:xfrm>
          <a:prstGeom prst="rect">
            <a:avLst/>
          </a:prstGeom>
          <a:noFill/>
          <a:ln w="9525">
            <a:noFill/>
            <a:miter lim="800000"/>
            <a:headEnd/>
            <a:tailEnd/>
          </a:ln>
          <a:effectLst/>
        </p:spPr>
        <p:txBody>
          <a:bodyPr wrap="square">
            <a:spAutoFit/>
          </a:bodyPr>
          <a:lstStyle/>
          <a:p>
            <a:pPr algn="l">
              <a:spcBef>
                <a:spcPct val="25000"/>
              </a:spcBef>
            </a:pPr>
            <a:r>
              <a:rPr lang="zh-TW" altLang="en-US" sz="6000" spc="-50" dirty="0">
                <a:solidFill>
                  <a:srgbClr val="003F7C"/>
                </a:solidFill>
                <a:latin typeface="標楷體" panose="03000509000000000000" pitchFamily="65" charset="-120"/>
                <a:ea typeface="標楷體" panose="03000509000000000000" pitchFamily="65" charset="-120"/>
                <a:cs typeface="+mj-cs"/>
              </a:rPr>
              <a:t>同欣電子</a:t>
            </a: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latin typeface="標楷體" panose="03000509000000000000" pitchFamily="65" charset="-120"/>
                <a:ea typeface="標楷體" panose="03000509000000000000" pitchFamily="65" charset="-120"/>
              </a:rPr>
              <a:t>2023</a:t>
            </a:r>
            <a:r>
              <a:rPr lang="zh-TW" altLang="en-US" sz="2800" dirty="0">
                <a:solidFill>
                  <a:srgbClr val="003F7C"/>
                </a:solidFill>
                <a:latin typeface="標楷體" panose="03000509000000000000" pitchFamily="65" charset="-120"/>
                <a:ea typeface="標楷體" panose="03000509000000000000" pitchFamily="65" charset="-120"/>
              </a:rPr>
              <a:t>年第二季法人說明會</a:t>
            </a:r>
            <a:r>
              <a:rPr lang="en-US" altLang="zh-TW" dirty="0">
                <a:solidFill>
                  <a:srgbClr val="003F7C"/>
                </a:solidFill>
                <a:latin typeface="標楷體" panose="03000509000000000000" pitchFamily="65" charset="-120"/>
                <a:ea typeface="標楷體" panose="03000509000000000000" pitchFamily="65" charset="-120"/>
              </a:rPr>
              <a:t> </a:t>
            </a:r>
          </a:p>
          <a:p>
            <a:pPr algn="l">
              <a:spcBef>
                <a:spcPct val="25000"/>
              </a:spcBef>
            </a:pPr>
            <a:r>
              <a:rPr lang="en-US" altLang="zh-TW" dirty="0">
                <a:solidFill>
                  <a:srgbClr val="003F7C"/>
                </a:solidFill>
                <a:latin typeface="標楷體" panose="03000509000000000000" pitchFamily="65" charset="-120"/>
                <a:ea typeface="標楷體" panose="03000509000000000000" pitchFamily="65" charset="-120"/>
              </a:rPr>
              <a:t>7</a:t>
            </a:r>
            <a:r>
              <a:rPr lang="zh-TW" altLang="en-US" dirty="0">
                <a:solidFill>
                  <a:srgbClr val="003F7C"/>
                </a:solidFill>
                <a:latin typeface="標楷體" panose="03000509000000000000" pitchFamily="65" charset="-120"/>
                <a:ea typeface="標楷體" panose="03000509000000000000" pitchFamily="65" charset="-120"/>
              </a:rPr>
              <a:t>月</a:t>
            </a:r>
            <a:r>
              <a:rPr lang="en-US" altLang="zh-TW" dirty="0">
                <a:solidFill>
                  <a:srgbClr val="003F7C"/>
                </a:solidFill>
                <a:latin typeface="標楷體" panose="03000509000000000000" pitchFamily="65" charset="-120"/>
                <a:ea typeface="標楷體" panose="03000509000000000000" pitchFamily="65" charset="-120"/>
              </a:rPr>
              <a:t>25</a:t>
            </a:r>
            <a:r>
              <a:rPr lang="zh-TW" altLang="en-US" dirty="0">
                <a:solidFill>
                  <a:srgbClr val="003F7C"/>
                </a:solidFill>
                <a:latin typeface="標楷體" panose="03000509000000000000" pitchFamily="65" charset="-120"/>
                <a:ea typeface="標楷體" panose="03000509000000000000" pitchFamily="65" charset="-120"/>
              </a:rPr>
              <a:t>日</a:t>
            </a: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110B0EDA-9E1F-19F9-250B-5ACBF502C08C}"/>
              </a:ext>
            </a:extLst>
          </p:cNvPr>
          <p:cNvPicPr>
            <a:picLocks noChangeAspect="1"/>
          </p:cNvPicPr>
          <p:nvPr/>
        </p:nvPicPr>
        <p:blipFill>
          <a:blip r:embed="rId2"/>
          <a:stretch>
            <a:fillRect/>
          </a:stretch>
        </p:blipFill>
        <p:spPr>
          <a:xfrm>
            <a:off x="414035" y="350253"/>
            <a:ext cx="12120865" cy="5926722"/>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10</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歷年營收概況</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359300" y="3559720"/>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5405283" y="2663343"/>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7262068" y="1983212"/>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+1.5</a:t>
            </a:r>
            <a:r>
              <a:rPr lang="zh-TW" altLang="en-US" sz="1600" b="1" dirty="0">
                <a:solidFill>
                  <a:srgbClr val="FF3300"/>
                </a:solidFill>
                <a:latin typeface="Century Gothic" pitchFamily="34" charset="0"/>
                <a:ea typeface="新細明體" pitchFamily="18" charset="-120"/>
              </a:rPr>
              <a:t>%</a:t>
            </a:r>
          </a:p>
        </p:txBody>
      </p:sp>
      <p:sp>
        <p:nvSpPr>
          <p:cNvPr id="3" name="Text Box 108">
            <a:extLst>
              <a:ext uri="{FF2B5EF4-FFF2-40B4-BE49-F238E27FC236}">
                <a16:creationId xmlns:a16="http://schemas.microsoft.com/office/drawing/2014/main" id="{98152C74-B988-6DC8-8499-D1451219440D}"/>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sp>
        <p:nvSpPr>
          <p:cNvPr id="13" name="Text Box 17">
            <a:extLst>
              <a:ext uri="{FF2B5EF4-FFF2-40B4-BE49-F238E27FC236}">
                <a16:creationId xmlns:a16="http://schemas.microsoft.com/office/drawing/2014/main" id="{F248F1DD-9ECA-E3EC-6E17-BEA3079CFA59}"/>
              </a:ext>
            </a:extLst>
          </p:cNvPr>
          <p:cNvSpPr txBox="1">
            <a:spLocks noChangeArrowheads="1"/>
          </p:cNvSpPr>
          <p:nvPr/>
        </p:nvSpPr>
        <p:spPr bwMode="auto">
          <a:xfrm>
            <a:off x="9233743" y="4118495"/>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-19</a:t>
            </a:r>
            <a:r>
              <a:rPr lang="zh-TW" altLang="en-US" sz="1600" b="1"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37100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11</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季營收概況</a:t>
            </a:r>
            <a:endParaRPr lang="en-US" altLang="zh-TW" dirty="0"/>
          </a:p>
        </p:txBody>
      </p:sp>
      <p:sp>
        <p:nvSpPr>
          <p:cNvPr id="2" name="Text Box 108">
            <a:extLst>
              <a:ext uri="{FF2B5EF4-FFF2-40B4-BE49-F238E27FC236}">
                <a16:creationId xmlns:a16="http://schemas.microsoft.com/office/drawing/2014/main" id="{C528346A-A7B4-44CE-4100-A580A5244F5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3" name="圖片 2">
            <a:extLst>
              <a:ext uri="{FF2B5EF4-FFF2-40B4-BE49-F238E27FC236}">
                <a16:creationId xmlns:a16="http://schemas.microsoft.com/office/drawing/2014/main" id="{CFACA3B5-E36D-0176-89E0-7BDC372E0BC6}"/>
              </a:ext>
            </a:extLst>
          </p:cNvPr>
          <p:cNvPicPr>
            <a:picLocks noChangeAspect="1"/>
          </p:cNvPicPr>
          <p:nvPr/>
        </p:nvPicPr>
        <p:blipFill>
          <a:blip r:embed="rId2"/>
          <a:stretch>
            <a:fillRect/>
          </a:stretch>
        </p:blipFill>
        <p:spPr>
          <a:xfrm>
            <a:off x="438151" y="1000125"/>
            <a:ext cx="11574432" cy="5384765"/>
          </a:xfrm>
          <a:prstGeom prst="rect">
            <a:avLst/>
          </a:prstGeom>
        </p:spPr>
      </p:pic>
    </p:spTree>
    <p:extLst>
      <p:ext uri="{BB962C8B-B14F-4D97-AF65-F5344CB8AC3E}">
        <p14:creationId xmlns:p14="http://schemas.microsoft.com/office/powerpoint/2010/main" val="1059143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12</a:t>
            </a:fld>
            <a:endParaRPr lang="en-US" altLang="zh-TW" sz="1200" dirty="0">
              <a:solidFill>
                <a:schemeClr val="bg1"/>
              </a:solidFill>
            </a:endParaRP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高頻無線通訊模組</a:t>
            </a:r>
            <a:endParaRPr lang="en-US" altLang="zh-TW" dirty="0"/>
          </a:p>
        </p:txBody>
      </p:sp>
      <p:sp>
        <p:nvSpPr>
          <p:cNvPr id="5" name="Text Box 108">
            <a:extLst>
              <a:ext uri="{FF2B5EF4-FFF2-40B4-BE49-F238E27FC236}">
                <a16:creationId xmlns:a16="http://schemas.microsoft.com/office/drawing/2014/main" id="{CB17628D-0FA8-83F7-BF02-5E823A23E3C2}"/>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50DA0626-6E28-3103-5712-6750F404E8D3}"/>
              </a:ext>
            </a:extLst>
          </p:cNvPr>
          <p:cNvPicPr>
            <a:picLocks noChangeAspect="1"/>
          </p:cNvPicPr>
          <p:nvPr/>
        </p:nvPicPr>
        <p:blipFill>
          <a:blip r:embed="rId2"/>
          <a:stretch>
            <a:fillRect/>
          </a:stretch>
        </p:blipFill>
        <p:spPr>
          <a:xfrm>
            <a:off x="69246" y="1072356"/>
            <a:ext cx="12053508" cy="5283959"/>
          </a:xfrm>
          <a:prstGeom prst="rect">
            <a:avLst/>
          </a:prstGeom>
        </p:spPr>
      </p:pic>
    </p:spTree>
    <p:extLst>
      <p:ext uri="{BB962C8B-B14F-4D97-AF65-F5344CB8AC3E}">
        <p14:creationId xmlns:p14="http://schemas.microsoft.com/office/powerpoint/2010/main" val="1908845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13</a:t>
            </a:fld>
            <a:endParaRPr lang="en-US" altLang="zh-TW" sz="1200" dirty="0">
              <a:solidFill>
                <a:schemeClr val="bg1"/>
              </a:solidFill>
            </a:endParaRP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混合積體電路模組</a:t>
            </a:r>
            <a:endParaRPr lang="en-US" altLang="zh-TW" dirty="0"/>
          </a:p>
        </p:txBody>
      </p:sp>
      <p:sp>
        <p:nvSpPr>
          <p:cNvPr id="4" name="Text Box 108">
            <a:extLst>
              <a:ext uri="{FF2B5EF4-FFF2-40B4-BE49-F238E27FC236}">
                <a16:creationId xmlns:a16="http://schemas.microsoft.com/office/drawing/2014/main" id="{E9B563A8-7AA1-E9EE-8067-0056EA79ECC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72FB020A-B5B0-4096-2804-3E9F54650298}"/>
              </a:ext>
            </a:extLst>
          </p:cNvPr>
          <p:cNvPicPr>
            <a:picLocks noChangeAspect="1"/>
          </p:cNvPicPr>
          <p:nvPr/>
        </p:nvPicPr>
        <p:blipFill>
          <a:blip r:embed="rId2"/>
          <a:stretch>
            <a:fillRect/>
          </a:stretch>
        </p:blipFill>
        <p:spPr>
          <a:xfrm>
            <a:off x="-102983" y="831394"/>
            <a:ext cx="11950290" cy="5491455"/>
          </a:xfrm>
          <a:prstGeom prst="rect">
            <a:avLst/>
          </a:prstGeom>
        </p:spPr>
      </p:pic>
    </p:spTree>
    <p:extLst>
      <p:ext uri="{BB962C8B-B14F-4D97-AF65-F5344CB8AC3E}">
        <p14:creationId xmlns:p14="http://schemas.microsoft.com/office/powerpoint/2010/main" val="215907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14</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陶瓷電路板</a:t>
            </a:r>
            <a:endParaRPr lang="en-US" altLang="zh-TW" dirty="0"/>
          </a:p>
        </p:txBody>
      </p:sp>
      <p:sp>
        <p:nvSpPr>
          <p:cNvPr id="5" name="Text Box 108">
            <a:extLst>
              <a:ext uri="{FF2B5EF4-FFF2-40B4-BE49-F238E27FC236}">
                <a16:creationId xmlns:a16="http://schemas.microsoft.com/office/drawing/2014/main" id="{C62691DB-5322-B01E-C2E5-3C6CFC51421E}"/>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502410E6-A919-3881-7E7C-4AD5CCB1D1BF}"/>
              </a:ext>
            </a:extLst>
          </p:cNvPr>
          <p:cNvPicPr>
            <a:picLocks noChangeAspect="1"/>
          </p:cNvPicPr>
          <p:nvPr/>
        </p:nvPicPr>
        <p:blipFill>
          <a:blip r:embed="rId2"/>
          <a:stretch>
            <a:fillRect/>
          </a:stretch>
        </p:blipFill>
        <p:spPr>
          <a:xfrm>
            <a:off x="-1" y="764579"/>
            <a:ext cx="12088783" cy="5606598"/>
          </a:xfrm>
          <a:prstGeom prst="rect">
            <a:avLst/>
          </a:prstGeom>
        </p:spPr>
      </p:pic>
    </p:spTree>
    <p:extLst>
      <p:ext uri="{BB962C8B-B14F-4D97-AF65-F5344CB8AC3E}">
        <p14:creationId xmlns:p14="http://schemas.microsoft.com/office/powerpoint/2010/main" val="63629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15</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影像產品</a:t>
            </a:r>
            <a:endParaRPr lang="en-US" altLang="zh-TW" dirty="0"/>
          </a:p>
        </p:txBody>
      </p:sp>
      <p:sp>
        <p:nvSpPr>
          <p:cNvPr id="3" name="Text Box 108">
            <a:extLst>
              <a:ext uri="{FF2B5EF4-FFF2-40B4-BE49-F238E27FC236}">
                <a16:creationId xmlns:a16="http://schemas.microsoft.com/office/drawing/2014/main" id="{4F42F2E3-7614-5368-1766-0294D55A50F1}"/>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64191FC8-56CB-FE93-929D-390332ADAFF7}"/>
              </a:ext>
            </a:extLst>
          </p:cNvPr>
          <p:cNvPicPr>
            <a:picLocks noChangeAspect="1"/>
          </p:cNvPicPr>
          <p:nvPr/>
        </p:nvPicPr>
        <p:blipFill>
          <a:blip r:embed="rId2"/>
          <a:stretch>
            <a:fillRect/>
          </a:stretch>
        </p:blipFill>
        <p:spPr>
          <a:xfrm>
            <a:off x="138491" y="1072356"/>
            <a:ext cx="11950291" cy="5317497"/>
          </a:xfrm>
          <a:prstGeom prst="rect">
            <a:avLst/>
          </a:prstGeom>
        </p:spPr>
      </p:pic>
    </p:spTree>
    <p:extLst>
      <p:ext uri="{BB962C8B-B14F-4D97-AF65-F5344CB8AC3E}">
        <p14:creationId xmlns:p14="http://schemas.microsoft.com/office/powerpoint/2010/main" val="233342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財務資訊</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1474640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標題 2">
            <a:extLst>
              <a:ext uri="{FF2B5EF4-FFF2-40B4-BE49-F238E27FC236}">
                <a16:creationId xmlns:a16="http://schemas.microsoft.com/office/drawing/2014/main" id="{FB178C41-1E39-7CCD-4707-D49FE28AD773}"/>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資訊分享</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6" name="文字方塊 5">
            <a:extLst>
              <a:ext uri="{FF2B5EF4-FFF2-40B4-BE49-F238E27FC236}">
                <a16:creationId xmlns:a16="http://schemas.microsoft.com/office/drawing/2014/main" id="{2D8DE761-F41B-411B-E68C-27D03220BC7B}"/>
              </a:ext>
            </a:extLst>
          </p:cNvPr>
          <p:cNvSpPr txBox="1"/>
          <p:nvPr/>
        </p:nvSpPr>
        <p:spPr>
          <a:xfrm>
            <a:off x="4795014" y="930356"/>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4000" dirty="0">
                <a:solidFill>
                  <a:prstClr val="black"/>
                </a:solidFill>
                <a:latin typeface="標楷體" panose="03000509000000000000" pitchFamily="65" charset="-120"/>
                <a:ea typeface="標楷體" panose="03000509000000000000" pitchFamily="65" charset="-120"/>
              </a:rPr>
              <a:t>銷售</a:t>
            </a: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endPar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pic>
        <p:nvPicPr>
          <p:cNvPr id="5" name="圖片 4">
            <a:extLst>
              <a:ext uri="{FF2B5EF4-FFF2-40B4-BE49-F238E27FC236}">
                <a16:creationId xmlns:a16="http://schemas.microsoft.com/office/drawing/2014/main" id="{01A3503D-091B-8F0C-3C15-68480A7B4747}"/>
              </a:ext>
            </a:extLst>
          </p:cNvPr>
          <p:cNvPicPr>
            <a:picLocks noChangeAspect="1"/>
          </p:cNvPicPr>
          <p:nvPr/>
        </p:nvPicPr>
        <p:blipFill>
          <a:blip r:embed="rId2"/>
          <a:stretch>
            <a:fillRect/>
          </a:stretch>
        </p:blipFill>
        <p:spPr>
          <a:xfrm>
            <a:off x="3556000" y="924295"/>
            <a:ext cx="4572396" cy="5415833"/>
          </a:xfrm>
          <a:prstGeom prst="rect">
            <a:avLst/>
          </a:prstGeom>
        </p:spPr>
      </p:pic>
    </p:spTree>
    <p:extLst>
      <p:ext uri="{BB962C8B-B14F-4D97-AF65-F5344CB8AC3E}">
        <p14:creationId xmlns:p14="http://schemas.microsoft.com/office/powerpoint/2010/main" val="3112384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6" name="文字方塊 5">
            <a:extLst>
              <a:ext uri="{FF2B5EF4-FFF2-40B4-BE49-F238E27FC236}">
                <a16:creationId xmlns:a16="http://schemas.microsoft.com/office/drawing/2014/main" id="{F08F2556-1513-58C5-4C0B-A00E45789EE0}"/>
              </a:ext>
            </a:extLst>
          </p:cNvPr>
          <p:cNvSpPr txBox="1"/>
          <p:nvPr/>
        </p:nvSpPr>
        <p:spPr>
          <a:xfrm>
            <a:off x="1847850" y="1895475"/>
            <a:ext cx="7877175"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1.</a:t>
            </a:r>
            <a:r>
              <a:rPr kumimoji="0" lang="zh-TW" altLang="en-US"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資產減損與人力精簡影響，體質改善。</a:t>
            </a:r>
            <a:endPar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2.</a:t>
            </a:r>
            <a:r>
              <a:rPr kumimoji="0" lang="zh-TW" altLang="en-US" sz="3200" b="0" i="0" u="none" strike="noStrike" kern="1200" cap="none" spc="0" normalizeH="0" baseline="0" noProof="0">
                <a:ln>
                  <a:noFill/>
                </a:ln>
                <a:solidFill>
                  <a:prstClr val="black"/>
                </a:solidFill>
                <a:effectLst/>
                <a:uLnTx/>
                <a:uFillTx/>
                <a:latin typeface="標楷體" panose="03000509000000000000" pitchFamily="65" charset="-120"/>
                <a:ea typeface="標楷體" panose="03000509000000000000" pitchFamily="65" charset="-120"/>
                <a:cs typeface="+mn-cs"/>
              </a:rPr>
              <a:t>功率半導體封裝進</a:t>
            </a:r>
            <a:r>
              <a:rPr kumimoji="0" lang="zh-TW" altLang="en-US"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度更新。</a:t>
            </a:r>
            <a:endPar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3.Q4</a:t>
            </a:r>
            <a:r>
              <a:rPr kumimoji="0" lang="zh-TW" altLang="en-US"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車用影像回溫。</a:t>
            </a:r>
            <a:endPar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4.AI</a:t>
            </a:r>
            <a:r>
              <a:rPr kumimoji="0" lang="zh-TW" altLang="en-US"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對光通模組展望</a:t>
            </a:r>
            <a:endPar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p:txBody>
      </p:sp>
      <p:sp>
        <p:nvSpPr>
          <p:cNvPr id="3" name="標題 2">
            <a:extLst>
              <a:ext uri="{FF2B5EF4-FFF2-40B4-BE49-F238E27FC236}">
                <a16:creationId xmlns:a16="http://schemas.microsoft.com/office/drawing/2014/main" id="{BDCA3869-2B04-E6F3-F454-465013766BD7}"/>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資訊分享</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Tree>
    <p:extLst>
      <p:ext uri="{BB962C8B-B14F-4D97-AF65-F5344CB8AC3E}">
        <p14:creationId xmlns:p14="http://schemas.microsoft.com/office/powerpoint/2010/main" val="2038695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069278" y="235279"/>
            <a:ext cx="7226300" cy="1384995"/>
          </a:xfrm>
          <a:prstGeom prst="rect">
            <a:avLst/>
          </a:prstGeom>
          <a:noFill/>
          <a:ln w="9525">
            <a:noFill/>
            <a:miter lim="800000"/>
            <a:headEnd/>
            <a:tailEnd/>
          </a:ln>
          <a:effectLst/>
        </p:spPr>
        <p:txBody>
          <a:bodyPr>
            <a:spAutoFit/>
          </a:bodyPr>
          <a:lstStyle/>
          <a:p>
            <a:pPr algn="ctr" defTabSz="457200">
              <a:defRPr/>
            </a:pPr>
            <a:r>
              <a:rPr lang="zh-TW" altLang="en-US" sz="3600" spc="-50" dirty="0">
                <a:latin typeface="標楷體" panose="03000509000000000000" pitchFamily="65" charset="-120"/>
                <a:ea typeface="標楷體" panose="03000509000000000000" pitchFamily="65" charset="-120"/>
                <a:cs typeface="+mj-cs"/>
              </a:rPr>
              <a:t>下季展望</a:t>
            </a:r>
            <a:endParaRPr lang="en-US" altLang="zh-TW" sz="3600" spc="-50" dirty="0">
              <a:latin typeface="標楷體" panose="03000509000000000000" pitchFamily="65" charset="-120"/>
              <a:ea typeface="標楷體" panose="03000509000000000000" pitchFamily="65" charset="-120"/>
              <a:cs typeface="+mj-cs"/>
            </a:endParaRP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文字方塊 4">
            <a:extLst>
              <a:ext uri="{FF2B5EF4-FFF2-40B4-BE49-F238E27FC236}">
                <a16:creationId xmlns:a16="http://schemas.microsoft.com/office/drawing/2014/main" id="{058E9ECC-5FA7-00BC-36F1-53E0D3D89F1B}"/>
              </a:ext>
            </a:extLst>
          </p:cNvPr>
          <p:cNvSpPr txBox="1"/>
          <p:nvPr/>
        </p:nvSpPr>
        <p:spPr>
          <a:xfrm>
            <a:off x="966787" y="2174737"/>
            <a:ext cx="10258425" cy="175432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0" normalizeH="0" baseline="0" noProof="0" dirty="0">
                <a:ln>
                  <a:noFill/>
                </a:ln>
                <a:effectLst/>
                <a:uLnTx/>
                <a:uFillTx/>
                <a:latin typeface="標楷體" panose="03000509000000000000" pitchFamily="65" charset="-120"/>
                <a:ea typeface="標楷體" panose="03000509000000000000" pitchFamily="65" charset="-120"/>
              </a:rPr>
              <a:t>“</a:t>
            </a:r>
            <a:r>
              <a:rPr lang="zh-TW" altLang="en-US" sz="3600" b="0" i="0" dirty="0">
                <a:effectLst/>
                <a:latin typeface="標楷體" panose="03000509000000000000" pitchFamily="65" charset="-120"/>
                <a:ea typeface="標楷體" panose="03000509000000000000" pitchFamily="65" charset="-120"/>
              </a:rPr>
              <a:t>第三季旺季不旺，主</a:t>
            </a:r>
            <a:r>
              <a:rPr lang="zh-TW" altLang="en-US" sz="3600" dirty="0">
                <a:latin typeface="標楷體" panose="03000509000000000000" pitchFamily="65" charset="-120"/>
                <a:ea typeface="標楷體" panose="03000509000000000000" pitchFamily="65" charset="-120"/>
              </a:rPr>
              <a:t>因車用影像及手機庫存仍偏高</a:t>
            </a:r>
            <a:r>
              <a:rPr lang="zh-TW" altLang="en-US" sz="3600" b="0" i="0" dirty="0">
                <a:effectLst/>
                <a:latin typeface="標楷體" panose="03000509000000000000" pitchFamily="65" charset="-120"/>
                <a:ea typeface="標楷體" panose="03000509000000000000" pitchFamily="65" charset="-120"/>
              </a:rPr>
              <a:t>，預期第三季營收為今年谷底，但財務指標將有所改善。</a:t>
            </a:r>
            <a:r>
              <a:rPr kumimoji="0" lang="en-US" altLang="zh-TW" sz="3600" b="0" i="0" u="none" strike="noStrike" kern="1200" cap="none" spc="0" normalizeH="0" baseline="0" noProof="0" dirty="0">
                <a:ln>
                  <a:noFill/>
                </a:ln>
                <a:effectLst/>
                <a:uLnTx/>
                <a:uFillTx/>
                <a:latin typeface="標楷體" panose="03000509000000000000" pitchFamily="65" charset="-120"/>
                <a:ea typeface="標楷體" panose="03000509000000000000" pitchFamily="65" charset="-120"/>
              </a:rPr>
              <a:t>"</a:t>
            </a:r>
            <a:endParaRPr kumimoji="0" lang="en-US" sz="3600" b="0" i="0" u="none" strike="noStrike" kern="1200" cap="none" spc="0" normalizeH="0" baseline="0" noProof="0" dirty="0">
              <a:ln>
                <a:noFill/>
              </a:ln>
              <a:effectLst/>
              <a:uLnTx/>
              <a:uFillTx/>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5546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807257" y="406410"/>
            <a:ext cx="6750987" cy="94678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rPr>
              <a:t>免責聲明</a:t>
            </a:r>
            <a:endParaRPr kumimoji="0" lang="en-US" altLang="zh-TW"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endParaRP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2" name="Text Box 2">
            <a:extLst>
              <a:ext uri="{FF2B5EF4-FFF2-40B4-BE49-F238E27FC236}">
                <a16:creationId xmlns:a16="http://schemas.microsoft.com/office/drawing/2014/main" id="{D891DA0A-A4FA-01B0-77C2-FAC24360711B}"/>
              </a:ext>
            </a:extLst>
          </p:cNvPr>
          <p:cNvSpPr txBox="1">
            <a:spLocks noChangeArrowheads="1"/>
          </p:cNvSpPr>
          <p:nvPr/>
        </p:nvSpPr>
        <p:spPr bwMode="auto">
          <a:xfrm>
            <a:off x="201893" y="1533603"/>
            <a:ext cx="7882892" cy="4798237"/>
          </a:xfrm>
          <a:prstGeom prst="rect">
            <a:avLst/>
          </a:prstGeom>
          <a:noFill/>
          <a:ln w="9525">
            <a:noFill/>
            <a:miter lim="800000"/>
            <a:headEnd/>
            <a:tailEnd/>
          </a:ln>
          <a:effectLst/>
        </p:spPr>
        <p:txBody>
          <a:bodyPr wrap="square">
            <a:spAutoFit/>
          </a:bodyPr>
          <a:lstStyle/>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dirty="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20</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90563" y="164968"/>
            <a:ext cx="10496550" cy="646331"/>
          </a:xfrm>
          <a:prstGeom prst="rect">
            <a:avLst/>
          </a:prstGeom>
          <a:noFill/>
        </p:spPr>
        <p:txBody>
          <a:bodyPr wrap="square">
            <a:spAutoFit/>
          </a:bodyPr>
          <a:lstStyle/>
          <a:p>
            <a:pPr algn="ctr"/>
            <a:r>
              <a:rPr lang="en-US" altLang="zh-TW" sz="3600" spc="-50" dirty="0">
                <a:solidFill>
                  <a:srgbClr val="003F7C"/>
                </a:solidFill>
                <a:latin typeface="標楷體" panose="03000509000000000000" pitchFamily="65" charset="-120"/>
                <a:ea typeface="標楷體" panose="03000509000000000000" pitchFamily="65" charset="-120"/>
                <a:cs typeface="+mj-cs"/>
              </a:rPr>
              <a:t>2023</a:t>
            </a:r>
            <a:r>
              <a:rPr lang="zh-TW" altLang="en-US" sz="3600" spc="-50" dirty="0">
                <a:solidFill>
                  <a:srgbClr val="003F7C"/>
                </a:solidFill>
                <a:latin typeface="標楷體" panose="03000509000000000000" pitchFamily="65" charset="-120"/>
                <a:ea typeface="標楷體" panose="03000509000000000000" pitchFamily="65" charset="-120"/>
                <a:cs typeface="+mj-cs"/>
              </a:rPr>
              <a:t>年第二季合併損益與前季比較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第一季平均流通在外股數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160.814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F1BD7306-BF22-F4BF-EF1E-0416047A4E3A}"/>
              </a:ext>
            </a:extLst>
          </p:cNvPr>
          <p:cNvSpPr txBox="1">
            <a:spLocks noChangeArrowheads="1"/>
          </p:cNvSpPr>
          <p:nvPr/>
        </p:nvSpPr>
        <p:spPr bwMode="auto">
          <a:xfrm>
            <a:off x="280990" y="580660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第二季平均流通在外股數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160.814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ACB48101-B10F-1AE6-8877-1BAFE0736DEB}"/>
              </a:ext>
            </a:extLst>
          </p:cNvPr>
          <p:cNvPicPr>
            <a:picLocks noChangeAspect="1"/>
          </p:cNvPicPr>
          <p:nvPr/>
        </p:nvPicPr>
        <p:blipFill>
          <a:blip r:embed="rId2"/>
          <a:stretch>
            <a:fillRect/>
          </a:stretch>
        </p:blipFill>
        <p:spPr>
          <a:xfrm>
            <a:off x="352425" y="1051398"/>
            <a:ext cx="11487149" cy="47649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年第二季合併損益與去年同期比較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年第二季平均流通在外股數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:160.814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年第二季平均流通在外股數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:178.570</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2" name="圖片 1">
            <a:extLst>
              <a:ext uri="{FF2B5EF4-FFF2-40B4-BE49-F238E27FC236}">
                <a16:creationId xmlns:a16="http://schemas.microsoft.com/office/drawing/2014/main" id="{557DC6CE-A71A-B02C-22D6-49F9195010F7}"/>
              </a:ext>
            </a:extLst>
          </p:cNvPr>
          <p:cNvPicPr>
            <a:picLocks noChangeAspect="1"/>
          </p:cNvPicPr>
          <p:nvPr/>
        </p:nvPicPr>
        <p:blipFill>
          <a:blip r:embed="rId2"/>
          <a:stretch>
            <a:fillRect/>
          </a:stretch>
        </p:blipFill>
        <p:spPr>
          <a:xfrm>
            <a:off x="323851" y="1054144"/>
            <a:ext cx="11553824" cy="4890141"/>
          </a:xfrm>
          <a:prstGeom prst="rect">
            <a:avLst/>
          </a:prstGeom>
        </p:spPr>
      </p:pic>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年上半年合併損益與去年同期比較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年上半年平均流通在外股數</a:t>
            </a:r>
            <a:r>
              <a:rPr lang="en-US" altLang="zh-TW" sz="1400" b="1" dirty="0">
                <a:solidFill>
                  <a:schemeClr val="accent2"/>
                </a:solidFill>
                <a:latin typeface="標楷體" panose="03000509000000000000" pitchFamily="65" charset="-120"/>
                <a:ea typeface="標楷體" panose="03000509000000000000" pitchFamily="65" charset="-120"/>
              </a:rPr>
              <a:t>:160.814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年上半年平均流通在外股數</a:t>
            </a:r>
            <a:r>
              <a:rPr lang="en-US" altLang="zh-TW" sz="1400" b="1" dirty="0">
                <a:solidFill>
                  <a:schemeClr val="accent2"/>
                </a:solidFill>
                <a:latin typeface="標楷體" panose="03000509000000000000" pitchFamily="65" charset="-120"/>
                <a:ea typeface="標楷體" panose="03000509000000000000" pitchFamily="65" charset="-120"/>
              </a:rPr>
              <a:t>:178.570</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B16FE6D1-A212-CB53-8EDE-38A599ADC39E}"/>
              </a:ext>
            </a:extLst>
          </p:cNvPr>
          <p:cNvPicPr>
            <a:picLocks noChangeAspect="1"/>
          </p:cNvPicPr>
          <p:nvPr/>
        </p:nvPicPr>
        <p:blipFill>
          <a:blip r:embed="rId2"/>
          <a:stretch>
            <a:fillRect/>
          </a:stretch>
        </p:blipFill>
        <p:spPr>
          <a:xfrm>
            <a:off x="342900" y="1054144"/>
            <a:ext cx="11534775" cy="4787663"/>
          </a:xfrm>
          <a:prstGeom prst="rect">
            <a:avLst/>
          </a:prstGeom>
        </p:spPr>
      </p:pic>
    </p:spTree>
    <p:extLst>
      <p:ext uri="{BB962C8B-B14F-4D97-AF65-F5344CB8AC3E}">
        <p14:creationId xmlns:p14="http://schemas.microsoft.com/office/powerpoint/2010/main" val="40328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7" y="170301"/>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a:t>
            </a:r>
            <a:r>
              <a:rPr lang="en-US" altLang="zh-TW" dirty="0"/>
              <a:t>6</a:t>
            </a:r>
            <a:r>
              <a:rPr lang="zh-TW" altLang="en-US" dirty="0"/>
              <a:t>月</a:t>
            </a:r>
            <a:r>
              <a:rPr lang="en-US" altLang="zh-TW" dirty="0"/>
              <a:t>30</a:t>
            </a:r>
            <a:r>
              <a:rPr lang="zh-TW" altLang="en-US" dirty="0"/>
              <a:t>日合併簡明資產負債表</a:t>
            </a:r>
            <a:endParaRPr lang="en-US" altLang="zh-TW" dirty="0"/>
          </a:p>
        </p:txBody>
      </p:sp>
      <p:pic>
        <p:nvPicPr>
          <p:cNvPr id="2" name="圖片 1">
            <a:extLst>
              <a:ext uri="{FF2B5EF4-FFF2-40B4-BE49-F238E27FC236}">
                <a16:creationId xmlns:a16="http://schemas.microsoft.com/office/drawing/2014/main" id="{91112960-CD8C-E803-FD3E-BED128C6069F}"/>
              </a:ext>
            </a:extLst>
          </p:cNvPr>
          <p:cNvPicPr>
            <a:picLocks noChangeAspect="1"/>
          </p:cNvPicPr>
          <p:nvPr/>
        </p:nvPicPr>
        <p:blipFill>
          <a:blip r:embed="rId2"/>
          <a:stretch>
            <a:fillRect/>
          </a:stretch>
        </p:blipFill>
        <p:spPr>
          <a:xfrm>
            <a:off x="280207" y="1066800"/>
            <a:ext cx="11626043" cy="5276849"/>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8</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zh-TW" altLang="en-US" sz="3600" spc="-50" dirty="0">
                <a:solidFill>
                  <a:srgbClr val="003F7C"/>
                </a:solidFill>
                <a:latin typeface="標楷體" panose="03000509000000000000" pitchFamily="65" charset="-120"/>
                <a:ea typeface="標楷體" panose="03000509000000000000" pitchFamily="65" charset="-120"/>
                <a:cs typeface="+mj-cs"/>
              </a:rPr>
              <a:t>資本支出</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p:txBody>
      </p:sp>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3" name="圖片 2">
            <a:extLst>
              <a:ext uri="{FF2B5EF4-FFF2-40B4-BE49-F238E27FC236}">
                <a16:creationId xmlns:a16="http://schemas.microsoft.com/office/drawing/2014/main" id="{B51D03B9-22C3-8742-044E-B9CA9C2A52B5}"/>
              </a:ext>
            </a:extLst>
          </p:cNvPr>
          <p:cNvPicPr>
            <a:picLocks noChangeAspect="1"/>
          </p:cNvPicPr>
          <p:nvPr/>
        </p:nvPicPr>
        <p:blipFill>
          <a:blip r:embed="rId2"/>
          <a:stretch>
            <a:fillRect/>
          </a:stretch>
        </p:blipFill>
        <p:spPr>
          <a:xfrm>
            <a:off x="285749" y="811600"/>
            <a:ext cx="11700441" cy="5865425"/>
          </a:xfrm>
          <a:prstGeom prst="rect">
            <a:avLst/>
          </a:prstGeom>
        </p:spPr>
      </p:pic>
    </p:spTree>
    <p:extLst>
      <p:ext uri="{BB962C8B-B14F-4D97-AF65-F5344CB8AC3E}">
        <p14:creationId xmlns:p14="http://schemas.microsoft.com/office/powerpoint/2010/main" val="90048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資訊分享</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133931734"/>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2.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26420</TotalTime>
  <Words>699</Words>
  <Application>Microsoft Office PowerPoint</Application>
  <PresentationFormat>寬螢幕</PresentationFormat>
  <Paragraphs>123</Paragraphs>
  <Slides>20</Slides>
  <Notes>2</Notes>
  <HiddenSlides>0</HiddenSlides>
  <MMClips>0</MMClips>
  <ScaleCrop>false</ScaleCrop>
  <HeadingPairs>
    <vt:vector size="6" baseType="variant">
      <vt:variant>
        <vt:lpstr>使用字型</vt:lpstr>
      </vt:variant>
      <vt:variant>
        <vt:i4>9</vt:i4>
      </vt:variant>
      <vt:variant>
        <vt:lpstr>佈景主題</vt:lpstr>
      </vt:variant>
      <vt:variant>
        <vt:i4>3</vt:i4>
      </vt:variant>
      <vt:variant>
        <vt:lpstr>投影片標題</vt:lpstr>
      </vt:variant>
      <vt:variant>
        <vt:i4>20</vt:i4>
      </vt:variant>
    </vt:vector>
  </HeadingPairs>
  <TitlesOfParts>
    <vt:vector size="32" baseType="lpstr">
      <vt:lpstr>微軟正黑體</vt:lpstr>
      <vt:lpstr>標楷體</vt:lpstr>
      <vt:lpstr>Arial</vt:lpstr>
      <vt:lpstr>Bookman Old Style</vt:lpstr>
      <vt:lpstr>Calibri</vt:lpstr>
      <vt:lpstr>Calibri Light</vt:lpstr>
      <vt:lpstr>Century Gothic</vt:lpstr>
      <vt:lpstr>Times New Roman</vt:lpstr>
      <vt:lpstr>Wingdings</vt:lpstr>
      <vt:lpstr>回顧</vt:lpstr>
      <vt:lpstr>1_回顧</vt:lpstr>
      <vt:lpstr>Office 佈景主題</vt:lpstr>
      <vt:lpstr>PowerPoint 簡報</vt:lpstr>
      <vt:lpstr>PowerPoint 簡報</vt:lpstr>
      <vt:lpstr>PowerPoint 簡報</vt:lpstr>
      <vt:lpstr> </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1689</cp:revision>
  <dcterms:created xsi:type="dcterms:W3CDTF">2007-10-17T06:14:12Z</dcterms:created>
  <dcterms:modified xsi:type="dcterms:W3CDTF">2023-07-24T08:35:12Z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ies>
</file>