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7" r:id="rId4"/>
    <p:sldMasterId id="2147483705" r:id="rId5"/>
    <p:sldMasterId id="2147483717" r:id="rId6"/>
  </p:sldMasterIdLst>
  <p:notesMasterIdLst>
    <p:notesMasterId r:id="rId27"/>
  </p:notesMasterIdLst>
  <p:handoutMasterIdLst>
    <p:handoutMasterId r:id="rId28"/>
  </p:handoutMasterIdLst>
  <p:sldIdLst>
    <p:sldId id="556" r:id="rId7"/>
    <p:sldId id="275" r:id="rId8"/>
    <p:sldId id="571" r:id="rId9"/>
    <p:sldId id="270" r:id="rId10"/>
    <p:sldId id="572" r:id="rId11"/>
    <p:sldId id="1304" r:id="rId12"/>
    <p:sldId id="574" r:id="rId13"/>
    <p:sldId id="575" r:id="rId14"/>
    <p:sldId id="584" r:id="rId15"/>
    <p:sldId id="577" r:id="rId16"/>
    <p:sldId id="578" r:id="rId17"/>
    <p:sldId id="579" r:id="rId18"/>
    <p:sldId id="580" r:id="rId19"/>
    <p:sldId id="581" r:id="rId20"/>
    <p:sldId id="582" r:id="rId21"/>
    <p:sldId id="586" r:id="rId22"/>
    <p:sldId id="1278" r:id="rId23"/>
    <p:sldId id="1311" r:id="rId24"/>
    <p:sldId id="1303" r:id="rId25"/>
    <p:sldId id="569" r:id="rId26"/>
  </p:sldIdLst>
  <p:sldSz cx="12192000" cy="6858000"/>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52" userDrawn="1">
          <p15:clr>
            <a:srgbClr val="A4A3A4"/>
          </p15:clr>
        </p15:guide>
        <p15:guide id="2" pos="381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7C"/>
    <a:srgbClr val="003F80"/>
    <a:srgbClr val="003399"/>
    <a:srgbClr val="013F79"/>
    <a:srgbClr val="003F7E"/>
    <a:srgbClr val="003F81"/>
    <a:srgbClr val="FFFFFF"/>
    <a:srgbClr val="FF3300"/>
    <a:srgbClr val="FF33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39" autoAdjust="0"/>
    <p:restoredTop sz="94710" autoAdjust="0"/>
  </p:normalViewPr>
  <p:slideViewPr>
    <p:cSldViewPr snapToGrid="0">
      <p:cViewPr varScale="1">
        <p:scale>
          <a:sx n="67" d="100"/>
          <a:sy n="67" d="100"/>
        </p:scale>
        <p:origin x="736" y="40"/>
      </p:cViewPr>
      <p:guideLst>
        <p:guide orient="horz" pos="4052"/>
        <p:guide pos="3819"/>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8" d="100"/>
          <a:sy n="58" d="100"/>
        </p:scale>
        <p:origin x="3274"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5" Type="http://schemas.openxmlformats.org/officeDocument/2006/relationships/slide" Target="slides/slide1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62467" name="Rectangle 3"/>
          <p:cNvSpPr>
            <a:spLocks noGrp="1" noChangeArrowheads="1"/>
          </p:cNvSpPr>
          <p:nvPr>
            <p:ph type="dt" sz="quarter"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62468" name="Rectangle 4"/>
          <p:cNvSpPr>
            <a:spLocks noGrp="1" noChangeArrowheads="1"/>
          </p:cNvSpPr>
          <p:nvPr>
            <p:ph type="ftr" sz="quarter" idx="2"/>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62469" name="Rectangle 5"/>
          <p:cNvSpPr>
            <a:spLocks noGrp="1" noChangeArrowheads="1"/>
          </p:cNvSpPr>
          <p:nvPr>
            <p:ph type="sldNum" sz="quarter" idx="3"/>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22B53418-F452-41DD-BCFE-8B80AC3010D1}" type="slidenum">
              <a:rPr lang="zh-TW" altLang="en-US"/>
              <a:pPr/>
              <a:t>‹#›</a:t>
            </a:fld>
            <a:endParaRPr lang="en-US" altLang="zh-TW"/>
          </a:p>
        </p:txBody>
      </p:sp>
    </p:spTree>
    <p:extLst>
      <p:ext uri="{BB962C8B-B14F-4D97-AF65-F5344CB8AC3E}">
        <p14:creationId xmlns:p14="http://schemas.microsoft.com/office/powerpoint/2010/main" val="1267549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10243" name="Rectangle 3"/>
          <p:cNvSpPr>
            <a:spLocks noGrp="1" noChangeArrowheads="1"/>
          </p:cNvSpPr>
          <p:nvPr>
            <p:ph type="dt"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10244" name="Rectangle 4"/>
          <p:cNvSpPr>
            <a:spLocks noGrp="1" noRot="1" noChangeAspect="1" noChangeArrowheads="1" noTextEdit="1"/>
          </p:cNvSpPr>
          <p:nvPr>
            <p:ph type="sldImg" idx="2"/>
          </p:nvPr>
        </p:nvSpPr>
        <p:spPr bwMode="auto">
          <a:xfrm>
            <a:off x="144463" y="769938"/>
            <a:ext cx="6816725" cy="38354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946151" y="4860925"/>
            <a:ext cx="5206999" cy="4603750"/>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46" name="Rectangle 6"/>
          <p:cNvSpPr>
            <a:spLocks noGrp="1" noChangeArrowheads="1"/>
          </p:cNvSpPr>
          <p:nvPr>
            <p:ph type="ftr" sz="quarter" idx="4"/>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10247" name="Rectangle 7"/>
          <p:cNvSpPr>
            <a:spLocks noGrp="1" noChangeArrowheads="1"/>
          </p:cNvSpPr>
          <p:nvPr>
            <p:ph type="sldNum" sz="quarter" idx="5"/>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1FC14DE6-ED1D-4A09-89DC-AC03E4800BE7}" type="slidenum">
              <a:rPr lang="zh-TW" altLang="en-US"/>
              <a:pPr/>
              <a:t>‹#›</a:t>
            </a:fld>
            <a:endParaRPr lang="en-US" altLang="zh-TW"/>
          </a:p>
        </p:txBody>
      </p:sp>
    </p:spTree>
    <p:extLst>
      <p:ext uri="{BB962C8B-B14F-4D97-AF65-F5344CB8AC3E}">
        <p14:creationId xmlns:p14="http://schemas.microsoft.com/office/powerpoint/2010/main" val="527437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234743AF-C98D-412F-9651-1F6CB4288225}"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2</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
        <p:nvSpPr>
          <p:cNvPr id="86018" name="Rectangle 2"/>
          <p:cNvSpPr>
            <a:spLocks noGrp="1" noRot="1" noChangeAspect="1" noChangeArrowheads="1" noTextEdit="1"/>
          </p:cNvSpPr>
          <p:nvPr>
            <p:ph type="sldImg"/>
          </p:nvPr>
        </p:nvSpPr>
        <p:spPr>
          <a:xfrm>
            <a:off x="144463" y="769938"/>
            <a:ext cx="6816725" cy="3835400"/>
          </a:xfrm>
          <a:ln/>
        </p:spPr>
      </p:sp>
      <p:sp>
        <p:nvSpPr>
          <p:cNvPr id="86019"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762704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標題投影片">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8A5FB165-FC29-102C-E72E-20BDB3441C6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Content Placeholder 2">
            <a:extLst>
              <a:ext uri="{FF2B5EF4-FFF2-40B4-BE49-F238E27FC236}">
                <a16:creationId xmlns:a16="http://schemas.microsoft.com/office/drawing/2014/main" id="{DB640D4B-EBF0-B2B5-5F9A-14E6ABF711BC}"/>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6" name="Title Placeholder 1">
            <a:extLst>
              <a:ext uri="{FF2B5EF4-FFF2-40B4-BE49-F238E27FC236}">
                <a16:creationId xmlns:a16="http://schemas.microsoft.com/office/drawing/2014/main" id="{D6829A15-0CA0-B280-A8CD-71A43BC8143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cxnSp>
        <p:nvCxnSpPr>
          <p:cNvPr id="2" name="Straight Connector 9">
            <a:extLst>
              <a:ext uri="{FF2B5EF4-FFF2-40B4-BE49-F238E27FC236}">
                <a16:creationId xmlns:a16="http://schemas.microsoft.com/office/drawing/2014/main" id="{23836D53-8107-5467-1D0C-8FFA9E86F30F}"/>
              </a:ext>
            </a:extLst>
          </p:cNvPr>
          <p:cNvCxnSpPr>
            <a:cxnSpLocks/>
          </p:cNvCxnSpPr>
          <p:nvPr userDrawn="1"/>
        </p:nvCxnSpPr>
        <p:spPr>
          <a:xfrm>
            <a:off x="1736435" y="4614762"/>
            <a:ext cx="8848436"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495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endParaRPr lang="en-US" altLang="zh-TW"/>
          </a:p>
        </p:txBody>
      </p:sp>
      <p:sp>
        <p:nvSpPr>
          <p:cNvPr id="4" name="Footer Placeholder 3"/>
          <p:cNvSpPr>
            <a:spLocks noGrp="1"/>
          </p:cNvSpPr>
          <p:nvPr>
            <p:ph type="ftr" sz="quarter" idx="11"/>
          </p:nvPr>
        </p:nvSpPr>
        <p:spPr/>
        <p:txBody>
          <a:bodyPr/>
          <a:lstStyle/>
          <a:p>
            <a:r>
              <a:rPr lang="en-US" altLang="zh-TW"/>
              <a:t>1234</a:t>
            </a:r>
          </a:p>
        </p:txBody>
      </p:sp>
      <p:sp>
        <p:nvSpPr>
          <p:cNvPr id="5" name="Slide Number Placeholder 4"/>
          <p:cNvSpPr>
            <a:spLocks noGrp="1"/>
          </p:cNvSpPr>
          <p:nvPr>
            <p:ph type="sldNum" sz="quarter" idx="12"/>
          </p:nvPr>
        </p:nvSpPr>
        <p:spPr/>
        <p:txBody>
          <a:bodyPr/>
          <a:lstStyle/>
          <a:p>
            <a:fld id="{88A02921-1256-4CAA-88EA-C76E5D082C2F}" type="slidenum">
              <a:rPr lang="zh-TW" altLang="en-US" smtClean="0"/>
              <a:pPr/>
              <a:t>‹#›</a:t>
            </a:fld>
            <a:endParaRPr lang="en-US" altLang="zh-TW"/>
          </a:p>
        </p:txBody>
      </p:sp>
    </p:spTree>
    <p:extLst>
      <p:ext uri="{BB962C8B-B14F-4D97-AF65-F5344CB8AC3E}">
        <p14:creationId xmlns:p14="http://schemas.microsoft.com/office/powerpoint/2010/main" val="1669655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ltLang="zh-TW"/>
              <a:t>1234</a:t>
            </a:r>
          </a:p>
        </p:txBody>
      </p:sp>
      <p:sp>
        <p:nvSpPr>
          <p:cNvPr id="9" name="Slide Number Placeholder 8"/>
          <p:cNvSpPr>
            <a:spLocks noGrp="1"/>
          </p:cNvSpPr>
          <p:nvPr>
            <p:ph type="sldNum" sz="quarter" idx="12"/>
          </p:nvPr>
        </p:nvSpPr>
        <p:spPr/>
        <p:txBody>
          <a:bodyPr/>
          <a:lstStyle/>
          <a:p>
            <a:fld id="{6159F89F-55C1-444F-ACC8-C1BE3CDE8A11}" type="slidenum">
              <a:rPr lang="zh-TW" altLang="en-US" smtClean="0"/>
              <a:pPr/>
              <a:t>‹#›</a:t>
            </a:fld>
            <a:endParaRPr lang="en-US" altLang="zh-TW"/>
          </a:p>
        </p:txBody>
      </p:sp>
    </p:spTree>
    <p:extLst>
      <p:ext uri="{BB962C8B-B14F-4D97-AF65-F5344CB8AC3E}">
        <p14:creationId xmlns:p14="http://schemas.microsoft.com/office/powerpoint/2010/main" val="1231765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ltLang="zh-TW"/>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ltLang="zh-TW"/>
              <a:t>1234</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421281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picTx" preserve="1">
  <p:cSld name="含輔助字幕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80448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BC268FC8-2254-4476-B46A-765AF921CBE2}" type="slidenum">
              <a:rPr lang="zh-TW" altLang="en-US" smtClean="0"/>
              <a:pPr/>
              <a:t>‹#›</a:t>
            </a:fld>
            <a:endParaRPr lang="en-US" altLang="zh-TW"/>
          </a:p>
        </p:txBody>
      </p:sp>
    </p:spTree>
    <p:extLst>
      <p:ext uri="{BB962C8B-B14F-4D97-AF65-F5344CB8AC3E}">
        <p14:creationId xmlns:p14="http://schemas.microsoft.com/office/powerpoint/2010/main" val="3425352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F345292-D412-4B43-8017-E1E23C3248E7}" type="slidenum">
              <a:rPr lang="zh-TW" altLang="en-US" smtClean="0"/>
              <a:pPr/>
              <a:t>‹#›</a:t>
            </a:fld>
            <a:endParaRPr lang="en-US" altLang="zh-TW"/>
          </a:p>
        </p:txBody>
      </p:sp>
    </p:spTree>
    <p:extLst>
      <p:ext uri="{BB962C8B-B14F-4D97-AF65-F5344CB8AC3E}">
        <p14:creationId xmlns:p14="http://schemas.microsoft.com/office/powerpoint/2010/main" val="37581357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ront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7132174-888F-440C-9143-1F1DFB64FA96}"/>
              </a:ext>
            </a:extLst>
          </p:cNvPr>
          <p:cNvSpPr>
            <a:spLocks noGrp="1"/>
          </p:cNvSpPr>
          <p:nvPr>
            <p:ph type="ctrTitle"/>
          </p:nvPr>
        </p:nvSpPr>
        <p:spPr>
          <a:xfrm>
            <a:off x="1737645" y="1806033"/>
            <a:ext cx="8799320" cy="1847536"/>
          </a:xfrm>
        </p:spPr>
        <p:txBody>
          <a:bodyPr anchor="ctr">
            <a:normAutofit/>
          </a:bodyPr>
          <a:lstStyle>
            <a:lvl1pPr algn="l">
              <a:lnSpc>
                <a:spcPct val="100000"/>
              </a:lnSpc>
              <a:defRPr sz="4500"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4F2EF876-0946-46B9-87B2-3199214A073D}"/>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1279008-1B12-4A1F-8DC4-B305832C7CB4}"/>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A9D7CDC0-50DE-498F-80DB-1A3B4BE2856F}"/>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C4388B75-AF63-4DCA-847B-284ADD927C2B}"/>
              </a:ext>
            </a:extLst>
          </p:cNvPr>
          <p:cNvSpPr>
            <a:spLocks noGrp="1"/>
          </p:cNvSpPr>
          <p:nvPr>
            <p:ph sz="quarter" idx="13"/>
          </p:nvPr>
        </p:nvSpPr>
        <p:spPr>
          <a:xfrm>
            <a:off x="1737645" y="4715042"/>
            <a:ext cx="8798594" cy="708025"/>
          </a:xfrm>
        </p:spPr>
        <p:txBody>
          <a:bodyPr anchor="ctr">
            <a:normAutofit/>
          </a:bodyPr>
          <a:lstStyle>
            <a:lvl1pPr marL="0" indent="0" algn="l">
              <a:buNone/>
              <a:defRPr sz="1800" baseline="0">
                <a:solidFill>
                  <a:srgbClr val="003F7C"/>
                </a:solidFill>
                <a:latin typeface="Calibri" panose="020F0502020204030204" pitchFamily="34" charset="0"/>
                <a:ea typeface="微軟正黑體" panose="020B0604030504040204" pitchFamily="34" charset="-120"/>
              </a:defRPr>
            </a:lvl1pPr>
            <a:lvl2pPr marL="457200" indent="0">
              <a:buNone/>
              <a:defRPr sz="1800"/>
            </a:lvl2pPr>
          </a:lstStyle>
          <a:p>
            <a:pPr lvl="0"/>
            <a:r>
              <a:rPr lang="zh-TW" altLang="en-US" dirty="0"/>
              <a:t>按一下以編輯母片文字樣式</a:t>
            </a:r>
          </a:p>
        </p:txBody>
      </p:sp>
      <p:sp>
        <p:nvSpPr>
          <p:cNvPr id="10" name="文字版面配置區 9">
            <a:extLst>
              <a:ext uri="{FF2B5EF4-FFF2-40B4-BE49-F238E27FC236}">
                <a16:creationId xmlns:a16="http://schemas.microsoft.com/office/drawing/2014/main" id="{B5AE84F3-8F44-4934-9FCF-C577317BBD51}"/>
              </a:ext>
            </a:extLst>
          </p:cNvPr>
          <p:cNvSpPr>
            <a:spLocks noGrp="1"/>
          </p:cNvSpPr>
          <p:nvPr>
            <p:ph type="body" sz="quarter" idx="15"/>
          </p:nvPr>
        </p:nvSpPr>
        <p:spPr>
          <a:xfrm>
            <a:off x="1737645" y="3777242"/>
            <a:ext cx="8798594" cy="786050"/>
          </a:xfrm>
        </p:spPr>
        <p:txBody>
          <a:bodyPr>
            <a:normAutofit/>
          </a:bodyPr>
          <a:lstStyle>
            <a:lvl1pPr marL="0" indent="0" algn="l">
              <a:buNone/>
              <a:defRPr sz="3000" baseline="0">
                <a:latin typeface="Calibri" panose="020F0502020204030204" pitchFamily="34" charset="0"/>
                <a:ea typeface="微軟正黑體" panose="020B0604030504040204" pitchFamily="34" charset="-120"/>
              </a:defRPr>
            </a:lvl1pPr>
          </a:lstStyle>
          <a:p>
            <a:pPr lvl="0"/>
            <a:endParaRPr lang="zh-TW" altLang="en-US" dirty="0"/>
          </a:p>
        </p:txBody>
      </p:sp>
    </p:spTree>
    <p:extLst>
      <p:ext uri="{BB962C8B-B14F-4D97-AF65-F5344CB8AC3E}">
        <p14:creationId xmlns:p14="http://schemas.microsoft.com/office/powerpoint/2010/main" val="34063371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0198EE10-893F-46D5-B58B-34DA1CAEF4B7}"/>
              </a:ext>
            </a:extLst>
          </p:cNvPr>
          <p:cNvSpPr>
            <a:spLocks noGrp="1"/>
          </p:cNvSpPr>
          <p:nvPr>
            <p:ph sz="quarter" idx="13"/>
          </p:nvPr>
        </p:nvSpPr>
        <p:spPr>
          <a:xfrm>
            <a:off x="512521" y="1254114"/>
            <a:ext cx="10603153" cy="4898858"/>
          </a:xfrm>
        </p:spPr>
        <p:txBody>
          <a:bodyPr>
            <a:normAutofit/>
          </a:bodyPr>
          <a:lstStyle>
            <a:lvl1pPr marL="514350" indent="-514350">
              <a:buFont typeface="+mj-lt"/>
              <a:buAutoNum type="arabicPeriod"/>
              <a:defRPr sz="3200" u="none">
                <a:solidFill>
                  <a:srgbClr val="003F7C"/>
                </a:solidFill>
                <a:latin typeface="微軟正黑體" panose="020B0604030504040204" pitchFamily="34" charset="-120"/>
                <a:ea typeface="微軟正黑體" panose="020B0604030504040204" pitchFamily="34" charset="-120"/>
              </a:defRPr>
            </a:lvl1pPr>
            <a:lvl2pPr marL="914400" indent="-457200">
              <a:buFont typeface="+mj-lt"/>
              <a:buAutoNum type="arabicPeriod"/>
              <a:defRPr sz="3200" baseline="0">
                <a:latin typeface="Calibri" panose="020F0502020204030204" pitchFamily="34" charset="0"/>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1"/>
            <a:r>
              <a:rPr lang="zh-TW" altLang="en-US" dirty="0"/>
              <a:t>按一下以編輯母片文字樣式</a:t>
            </a:r>
            <a:endParaRPr lang="en-US" altLang="zh-TW" dirty="0"/>
          </a:p>
          <a:p>
            <a:pPr lvl="1"/>
            <a:endParaRPr lang="en-US" altLang="zh-TW" dirty="0"/>
          </a:p>
        </p:txBody>
      </p:sp>
    </p:spTree>
    <p:extLst>
      <p:ext uri="{BB962C8B-B14F-4D97-AF65-F5344CB8AC3E}">
        <p14:creationId xmlns:p14="http://schemas.microsoft.com/office/powerpoint/2010/main" val="12803823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10" name="內容版面配置區 9">
            <a:extLst>
              <a:ext uri="{FF2B5EF4-FFF2-40B4-BE49-F238E27FC236}">
                <a16:creationId xmlns:a16="http://schemas.microsoft.com/office/drawing/2014/main" id="{2583C997-227C-49A2-B0A8-16CE091815A1}"/>
              </a:ext>
            </a:extLst>
          </p:cNvPr>
          <p:cNvSpPr>
            <a:spLocks noGrp="1"/>
          </p:cNvSpPr>
          <p:nvPr>
            <p:ph sz="quarter" idx="13"/>
          </p:nvPr>
        </p:nvSpPr>
        <p:spPr>
          <a:xfrm>
            <a:off x="487109" y="1208880"/>
            <a:ext cx="10628565" cy="4961183"/>
          </a:xfrm>
        </p:spPr>
        <p:txBody>
          <a:bodyPr/>
          <a:lstStyle>
            <a:lvl1pPr marL="514350" indent="-514350">
              <a:buFont typeface="Wingdings" panose="05000000000000000000" pitchFamily="2" charset="2"/>
              <a:buChar char="Ø"/>
              <a:defRPr baseline="0">
                <a:solidFill>
                  <a:srgbClr val="003F7C"/>
                </a:solidFill>
                <a:latin typeface="Calibri" panose="020F0502020204030204" pitchFamily="34" charset="0"/>
                <a:ea typeface="微軟正黑體" panose="020B0604030504040204" pitchFamily="34" charset="-120"/>
              </a:defRPr>
            </a:lvl1pPr>
            <a:lvl2pPr marL="914400" indent="-457200">
              <a:buFont typeface="Arial" panose="020B0604020202020204" pitchFamily="34" charset="0"/>
              <a:buChar char="•"/>
              <a:defRPr baseline="0">
                <a:solidFill>
                  <a:srgbClr val="003F7C"/>
                </a:solidFill>
                <a:latin typeface="Calibri" panose="020F0502020204030204" pitchFamily="34" charset="0"/>
                <a:ea typeface="微軟正黑體" panose="020B0604030504040204" pitchFamily="34" charset="-120"/>
              </a:defRPr>
            </a:lvl2pPr>
            <a:lvl3pPr marL="1371600" indent="-457200">
              <a:buFont typeface="Wingdings" panose="05000000000000000000" pitchFamily="2" charset="2"/>
              <a:buChar char="ü"/>
              <a:defRPr baseline="0">
                <a:solidFill>
                  <a:srgbClr val="003F7C"/>
                </a:solidFill>
                <a:latin typeface="Calibri" panose="020F0502020204030204" pitchFamily="34" charset="0"/>
                <a:ea typeface="微軟正黑體" panose="020B0604030504040204" pitchFamily="34" charset="-120"/>
              </a:defRPr>
            </a:lvl3pPr>
            <a:lvl4pPr marL="17145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4pPr>
            <a:lvl5pPr marL="21717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p:txBody>
      </p:sp>
    </p:spTree>
    <p:extLst>
      <p:ext uri="{BB962C8B-B14F-4D97-AF65-F5344CB8AC3E}">
        <p14:creationId xmlns:p14="http://schemas.microsoft.com/office/powerpoint/2010/main" val="514789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age">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414879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題及內容">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7A65039A-802A-6CFC-0CA9-59FD9B3F2834}"/>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Content Placeholder 2"/>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pic>
        <p:nvPicPr>
          <p:cNvPr id="8" name="圖片 7">
            <a:extLst>
              <a:ext uri="{FF2B5EF4-FFF2-40B4-BE49-F238E27FC236}">
                <a16:creationId xmlns:a16="http://schemas.microsoft.com/office/drawing/2014/main" id="{3059DB8E-EA07-19B5-33F4-0F3FF3039645}"/>
              </a:ext>
            </a:extLst>
          </p:cNvPr>
          <p:cNvPicPr>
            <a:picLocks noChangeAspect="1"/>
          </p:cNvPicPr>
          <p:nvPr userDrawn="1"/>
        </p:nvPicPr>
        <p:blipFill>
          <a:blip r:embed="rId2"/>
          <a:stretch>
            <a:fillRect/>
          </a:stretch>
        </p:blipFill>
        <p:spPr>
          <a:xfrm>
            <a:off x="5596084" y="3304021"/>
            <a:ext cx="999831" cy="249958"/>
          </a:xfrm>
          <a:prstGeom prst="rect">
            <a:avLst/>
          </a:prstGeom>
        </p:spPr>
      </p:pic>
      <p:sp>
        <p:nvSpPr>
          <p:cNvPr id="7" name="Rectangle 6">
            <a:extLst>
              <a:ext uri="{FF2B5EF4-FFF2-40B4-BE49-F238E27FC236}">
                <a16:creationId xmlns:a16="http://schemas.microsoft.com/office/drawing/2014/main" id="{CAE5EC01-EA05-6869-F560-07DD87D0680D}"/>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日期版面配置區 11">
            <a:extLst>
              <a:ext uri="{FF2B5EF4-FFF2-40B4-BE49-F238E27FC236}">
                <a16:creationId xmlns:a16="http://schemas.microsoft.com/office/drawing/2014/main" id="{C2A09997-DBBB-2920-9EBD-876873C2FC49}"/>
              </a:ext>
            </a:extLst>
          </p:cNvPr>
          <p:cNvSpPr>
            <a:spLocks noGrp="1"/>
          </p:cNvSpPr>
          <p:nvPr>
            <p:ph type="dt" sz="half" idx="10"/>
          </p:nvPr>
        </p:nvSpPr>
        <p:spPr/>
        <p:txBody>
          <a:bodyPr/>
          <a:lstStyle/>
          <a:p>
            <a:r>
              <a:rPr lang="en-US" altLang="zh-TW"/>
              <a:t>©2022 Tong Hsing</a:t>
            </a:r>
            <a:endParaRPr lang="en-US" altLang="zh-TW" dirty="0"/>
          </a:p>
        </p:txBody>
      </p:sp>
      <p:sp>
        <p:nvSpPr>
          <p:cNvPr id="13" name="頁尾版面配置區 12">
            <a:extLst>
              <a:ext uri="{FF2B5EF4-FFF2-40B4-BE49-F238E27FC236}">
                <a16:creationId xmlns:a16="http://schemas.microsoft.com/office/drawing/2014/main" id="{A22D3ECF-6602-D9FD-A8D0-8AD9FF3087EE}"/>
              </a:ext>
            </a:extLst>
          </p:cNvPr>
          <p:cNvSpPr>
            <a:spLocks noGrp="1"/>
          </p:cNvSpPr>
          <p:nvPr>
            <p:ph type="ftr" sz="quarter" idx="11"/>
          </p:nvPr>
        </p:nvSpPr>
        <p:spPr/>
        <p:txBody>
          <a:bodyPr/>
          <a:lstStyle/>
          <a:p>
            <a:r>
              <a:rPr lang="en-US" altLang="zh-TW"/>
              <a:t>Tong hsing property</a:t>
            </a:r>
            <a:endParaRPr lang="en-US" altLang="zh-TW" dirty="0"/>
          </a:p>
        </p:txBody>
      </p:sp>
      <p:sp>
        <p:nvSpPr>
          <p:cNvPr id="14" name="投影片編號版面配置區 13">
            <a:extLst>
              <a:ext uri="{FF2B5EF4-FFF2-40B4-BE49-F238E27FC236}">
                <a16:creationId xmlns:a16="http://schemas.microsoft.com/office/drawing/2014/main" id="{1D08FA3A-9E79-1320-1D93-9F7C9AA6354F}"/>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7211598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84F0879-CB1B-4749-8429-2EBB552BE6F9}"/>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3" name="日期版面配置區 2">
            <a:extLst>
              <a:ext uri="{FF2B5EF4-FFF2-40B4-BE49-F238E27FC236}">
                <a16:creationId xmlns:a16="http://schemas.microsoft.com/office/drawing/2014/main" id="{EA039966-F47E-481B-93AA-BA485FBCFB90}"/>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4" name="頁尾版面配置區 3">
            <a:extLst>
              <a:ext uri="{FF2B5EF4-FFF2-40B4-BE49-F238E27FC236}">
                <a16:creationId xmlns:a16="http://schemas.microsoft.com/office/drawing/2014/main" id="{563189ED-5566-41FC-BCEB-685FDA8935EA}"/>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5" name="投影片編號版面配置區 4">
            <a:extLst>
              <a:ext uri="{FF2B5EF4-FFF2-40B4-BE49-F238E27FC236}">
                <a16:creationId xmlns:a16="http://schemas.microsoft.com/office/drawing/2014/main" id="{AEA977E1-2625-4E31-A8E3-CB1FA29D9E24}"/>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1264363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Q&amp;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5" name="Rectangle 11">
            <a:extLst>
              <a:ext uri="{FF2B5EF4-FFF2-40B4-BE49-F238E27FC236}">
                <a16:creationId xmlns:a16="http://schemas.microsoft.com/office/drawing/2014/main" id="{DC5CC44E-276E-49F6-97C0-22771F814437}"/>
              </a:ext>
            </a:extLst>
          </p:cNvPr>
          <p:cNvSpPr>
            <a:spLocks noChangeArrowheads="1"/>
          </p:cNvSpPr>
          <p:nvPr userDrawn="1"/>
        </p:nvSpPr>
        <p:spPr bwMode="auto">
          <a:xfrm>
            <a:off x="1523406" y="2585913"/>
            <a:ext cx="8702938" cy="1323439"/>
          </a:xfrm>
          <a:prstGeom prst="rect">
            <a:avLst/>
          </a:prstGeom>
          <a:noFill/>
          <a:ln w="9525">
            <a:noFill/>
            <a:miter lim="800000"/>
            <a:headEnd/>
            <a:tailEnd/>
          </a:ln>
          <a:effectLst/>
        </p:spPr>
        <p:txBody>
          <a:bodyPr wrap="square">
            <a:spAutoFit/>
          </a:bodyPr>
          <a:lstStyle/>
          <a:p>
            <a:pPr algn="ctr">
              <a:spcBef>
                <a:spcPct val="25000"/>
              </a:spcBef>
            </a:pPr>
            <a:r>
              <a:rPr lang="en-US" altLang="zh-TW" sz="8000" spc="-50" baseline="0" dirty="0">
                <a:solidFill>
                  <a:srgbClr val="003F7C"/>
                </a:solidFill>
                <a:latin typeface="Calibri" panose="020F0502020204030204" pitchFamily="34" charset="0"/>
                <a:ea typeface="微軟正黑體" panose="020B0604030504040204" pitchFamily="34" charset="-120"/>
                <a:cs typeface="+mj-cs"/>
              </a:rPr>
              <a:t>Q &amp; A</a:t>
            </a:r>
          </a:p>
        </p:txBody>
      </p:sp>
    </p:spTree>
    <p:extLst>
      <p:ext uri="{BB962C8B-B14F-4D97-AF65-F5344CB8AC3E}">
        <p14:creationId xmlns:p14="http://schemas.microsoft.com/office/powerpoint/2010/main" val="20006950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e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a:solidFill>
                  <a:schemeClr val="bg1"/>
                </a:solidFill>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a:solidFill>
                  <a:schemeClr val="bg1"/>
                </a:solidFill>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p>
            <a:r>
              <a:rPr lang="en-US" altLang="zh-TW" dirty="0"/>
              <a:t>P</a:t>
            </a:r>
            <a:fld id="{1BB26194-F2CA-4C1B-AA05-19E9019FDD20}" type="slidenum">
              <a:rPr lang="zh-TW" altLang="en-US" smtClean="0"/>
              <a:t>‹#›</a:t>
            </a:fld>
            <a:endParaRPr lang="zh-TW" altLang="en-US" dirty="0"/>
          </a:p>
        </p:txBody>
      </p:sp>
    </p:spTree>
    <p:extLst>
      <p:ext uri="{BB962C8B-B14F-4D97-AF65-F5344CB8AC3E}">
        <p14:creationId xmlns:p14="http://schemas.microsoft.com/office/powerpoint/2010/main" val="24874896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r>
              <a:rPr lang="en-US" altLang="zh-TW"/>
              <a:t>©2022 Tong Hsing</a:t>
            </a:r>
          </a:p>
        </p:txBody>
      </p:sp>
      <p:sp>
        <p:nvSpPr>
          <p:cNvPr id="5" name="Footer Placeholder 4"/>
          <p:cNvSpPr>
            <a:spLocks noGrp="1"/>
          </p:cNvSpPr>
          <p:nvPr>
            <p:ph type="ftr" sz="quarter" idx="11"/>
          </p:nvPr>
        </p:nvSpPr>
        <p:spPr/>
        <p:txBody>
          <a:bodyPr/>
          <a:lstStyle/>
          <a:p>
            <a:r>
              <a:rPr lang="en-US" altLang="zh-TW"/>
              <a:t>TONG HSING CONFIDENTIAL</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349704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章節標題">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1500CC22-D46D-7276-E36F-32E0152BA3A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Date Placeholder 3">
            <a:extLst>
              <a:ext uri="{FF2B5EF4-FFF2-40B4-BE49-F238E27FC236}">
                <a16:creationId xmlns:a16="http://schemas.microsoft.com/office/drawing/2014/main" id="{F8F97DA4-279C-B490-82C2-393F6E4ED362}"/>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a:t>©2022 Tong</a:t>
            </a:r>
            <a:r>
              <a:rPr lang="zh-TW" altLang="en-US"/>
              <a:t> </a:t>
            </a:r>
            <a:r>
              <a:rPr lang="en-US" altLang="zh-TW"/>
              <a:t>Hsing</a:t>
            </a:r>
            <a:endParaRPr lang="en-US" altLang="zh-TW" dirty="0"/>
          </a:p>
        </p:txBody>
      </p:sp>
      <p:sp>
        <p:nvSpPr>
          <p:cNvPr id="12" name="Footer Placeholder 4">
            <a:extLst>
              <a:ext uri="{FF2B5EF4-FFF2-40B4-BE49-F238E27FC236}">
                <a16:creationId xmlns:a16="http://schemas.microsoft.com/office/drawing/2014/main" id="{CF9887D6-892E-2021-E8A2-1693A4D1C0A6}"/>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CE43BE7D-43DB-CEB0-A28D-1DFFA9A10A0C}"/>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sp>
        <p:nvSpPr>
          <p:cNvPr id="14" name="Content Placeholder 2">
            <a:extLst>
              <a:ext uri="{FF2B5EF4-FFF2-40B4-BE49-F238E27FC236}">
                <a16:creationId xmlns:a16="http://schemas.microsoft.com/office/drawing/2014/main" id="{19EE28A5-C83B-0D68-4001-1391A90DBA65}"/>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2" name="Title Placeholder 1">
            <a:extLst>
              <a:ext uri="{FF2B5EF4-FFF2-40B4-BE49-F238E27FC236}">
                <a16:creationId xmlns:a16="http://schemas.microsoft.com/office/drawing/2014/main" id="{514965BC-FE07-131C-6077-D16A42A197E1}"/>
              </a:ext>
            </a:extLst>
          </p:cNvPr>
          <p:cNvSpPr txBox="1">
            <a:spLocks/>
          </p:cNvSpPr>
          <p:nvPr userDrawn="1"/>
        </p:nvSpPr>
        <p:spPr>
          <a:xfrm>
            <a:off x="409666" y="313431"/>
            <a:ext cx="9966960" cy="74101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a:lstStyle>
          <a:p>
            <a:r>
              <a:rPr lang="zh-TW" altLang="en-US"/>
              <a:t>按一下以編輯母片標題樣式</a:t>
            </a:r>
            <a:endParaRPr lang="en-US" dirty="0"/>
          </a:p>
        </p:txBody>
      </p:sp>
    </p:spTree>
    <p:extLst>
      <p:ext uri="{BB962C8B-B14F-4D97-AF65-F5344CB8AC3E}">
        <p14:creationId xmlns:p14="http://schemas.microsoft.com/office/powerpoint/2010/main" val="1809726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空白">
    <p:spTree>
      <p:nvGrpSpPr>
        <p:cNvPr id="1" name=""/>
        <p:cNvGrpSpPr/>
        <p:nvPr/>
      </p:nvGrpSpPr>
      <p:grpSpPr>
        <a:xfrm>
          <a:off x="0" y="0"/>
          <a:ext cx="0" cy="0"/>
          <a:chOff x="0" y="0"/>
          <a:chExt cx="0" cy="0"/>
        </a:xfrm>
      </p:grpSpPr>
      <p:sp>
        <p:nvSpPr>
          <p:cNvPr id="3" name="Rectangle 6">
            <a:extLst>
              <a:ext uri="{FF2B5EF4-FFF2-40B4-BE49-F238E27FC236}">
                <a16:creationId xmlns:a16="http://schemas.microsoft.com/office/drawing/2014/main" id="{3163B859-1C08-E369-8886-2E554B073067}"/>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Content Placeholder 2">
            <a:extLst>
              <a:ext uri="{FF2B5EF4-FFF2-40B4-BE49-F238E27FC236}">
                <a16:creationId xmlns:a16="http://schemas.microsoft.com/office/drawing/2014/main" id="{63E383EB-C4C0-7742-66BB-82DE15F83F20}"/>
              </a:ext>
            </a:extLst>
          </p:cNvPr>
          <p:cNvSpPr>
            <a:spLocks noGrp="1"/>
          </p:cNvSpPr>
          <p:nvPr>
            <p:ph idx="1"/>
          </p:nvPr>
        </p:nvSpPr>
        <p:spPr>
          <a:xfrm>
            <a:off x="1066800" y="1320333"/>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15" name="日期版面配置區 14">
            <a:extLst>
              <a:ext uri="{FF2B5EF4-FFF2-40B4-BE49-F238E27FC236}">
                <a16:creationId xmlns:a16="http://schemas.microsoft.com/office/drawing/2014/main" id="{DF8A3C6B-FAFD-663A-497B-CA322B7C3FE7}"/>
              </a:ext>
            </a:extLst>
          </p:cNvPr>
          <p:cNvSpPr>
            <a:spLocks noGrp="1"/>
          </p:cNvSpPr>
          <p:nvPr>
            <p:ph type="dt" sz="half" idx="10"/>
          </p:nvPr>
        </p:nvSpPr>
        <p:spPr>
          <a:xfrm>
            <a:off x="230852" y="6485185"/>
            <a:ext cx="2472271" cy="365125"/>
          </a:xfrm>
          <a:prstGeom prst="rect">
            <a:avLst/>
          </a:prstGeom>
        </p:spPr>
        <p:txBody>
          <a:bodyPr/>
          <a:lstStyle/>
          <a:p>
            <a:r>
              <a:rPr lang="en-US" altLang="zh-TW" dirty="0"/>
              <a:t>©2022 Tong </a:t>
            </a:r>
            <a:r>
              <a:rPr lang="en-US" altLang="zh-TW" dirty="0" err="1"/>
              <a:t>Hsing</a:t>
            </a:r>
            <a:endParaRPr lang="en-US" altLang="zh-TW" dirty="0"/>
          </a:p>
        </p:txBody>
      </p:sp>
      <p:sp>
        <p:nvSpPr>
          <p:cNvPr id="16" name="頁尾版面配置區 15">
            <a:extLst>
              <a:ext uri="{FF2B5EF4-FFF2-40B4-BE49-F238E27FC236}">
                <a16:creationId xmlns:a16="http://schemas.microsoft.com/office/drawing/2014/main" id="{77438D26-98C1-E38E-1DA2-EB12032EFF2F}"/>
              </a:ext>
            </a:extLst>
          </p:cNvPr>
          <p:cNvSpPr>
            <a:spLocks noGrp="1"/>
          </p:cNvSpPr>
          <p:nvPr>
            <p:ph type="ftr" sz="quarter" idx="11"/>
          </p:nvPr>
        </p:nvSpPr>
        <p:spPr>
          <a:xfrm>
            <a:off x="3686185" y="6485185"/>
            <a:ext cx="4822804" cy="365125"/>
          </a:xfrm>
          <a:prstGeom prst="rect">
            <a:avLst/>
          </a:prstGeom>
        </p:spPr>
        <p:txBody>
          <a:bodyPr/>
          <a:lstStyle/>
          <a:p>
            <a:r>
              <a:rPr lang="en-US" altLang="zh-TW" dirty="0"/>
              <a:t>Tong </a:t>
            </a:r>
            <a:r>
              <a:rPr lang="en-US" altLang="zh-TW" dirty="0" err="1"/>
              <a:t>hsing</a:t>
            </a:r>
            <a:r>
              <a:rPr lang="en-US" altLang="zh-TW"/>
              <a:t> property</a:t>
            </a:r>
            <a:endParaRPr lang="en-US" altLang="zh-TW" dirty="0"/>
          </a:p>
        </p:txBody>
      </p:sp>
      <p:sp>
        <p:nvSpPr>
          <p:cNvPr id="17" name="投影片編號版面配置區 16">
            <a:extLst>
              <a:ext uri="{FF2B5EF4-FFF2-40B4-BE49-F238E27FC236}">
                <a16:creationId xmlns:a16="http://schemas.microsoft.com/office/drawing/2014/main" id="{1F672578-CA3D-1537-47E7-139AF5897916}"/>
              </a:ext>
            </a:extLst>
          </p:cNvPr>
          <p:cNvSpPr>
            <a:spLocks noGrp="1"/>
          </p:cNvSpPr>
          <p:nvPr>
            <p:ph type="sldNum" sz="quarter" idx="12"/>
          </p:nvPr>
        </p:nvSpPr>
        <p:spPr>
          <a:xfrm>
            <a:off x="10684398" y="6485185"/>
            <a:ext cx="1312025" cy="365125"/>
          </a:xfrm>
          <a:prstGeom prst="rect">
            <a:avLst/>
          </a:prstGeom>
        </p:spPr>
        <p:txBody>
          <a:bodyPr/>
          <a:lstStyle/>
          <a:p>
            <a:r>
              <a:rPr lang="en-US" altLang="zh-TW"/>
              <a:t>P</a:t>
            </a:r>
            <a:fld id="{02F5EDF9-E018-422D-89A0-3D0B9D287D10}" type="slidenum">
              <a:rPr lang="zh-TW" altLang="en-US" smtClean="0"/>
              <a:pPr/>
              <a:t>‹#›</a:t>
            </a:fld>
            <a:endParaRPr lang="en-US" altLang="zh-TW" dirty="0"/>
          </a:p>
        </p:txBody>
      </p:sp>
      <p:pic>
        <p:nvPicPr>
          <p:cNvPr id="6" name="圖片 5">
            <a:extLst>
              <a:ext uri="{FF2B5EF4-FFF2-40B4-BE49-F238E27FC236}">
                <a16:creationId xmlns:a16="http://schemas.microsoft.com/office/drawing/2014/main" id="{347466EA-4B8B-2C38-3E9F-6BD266730EFF}"/>
              </a:ext>
            </a:extLst>
          </p:cNvPr>
          <p:cNvPicPr>
            <a:picLocks noChangeAspect="1"/>
          </p:cNvPicPr>
          <p:nvPr userDrawn="1"/>
        </p:nvPicPr>
        <p:blipFill>
          <a:blip r:embed="rId2"/>
          <a:stretch>
            <a:fillRect/>
          </a:stretch>
        </p:blipFill>
        <p:spPr>
          <a:xfrm>
            <a:off x="11361413" y="203086"/>
            <a:ext cx="698488" cy="584040"/>
          </a:xfrm>
          <a:prstGeom prst="rect">
            <a:avLst/>
          </a:prstGeom>
        </p:spPr>
      </p:pic>
      <p:sp>
        <p:nvSpPr>
          <p:cNvPr id="7" name="Title Placeholder 1">
            <a:extLst>
              <a:ext uri="{FF2B5EF4-FFF2-40B4-BE49-F238E27FC236}">
                <a16:creationId xmlns:a16="http://schemas.microsoft.com/office/drawing/2014/main" id="{EDC48840-A886-96C5-AEEC-E472FF9D57E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Tree>
    <p:extLst>
      <p:ext uri="{BB962C8B-B14F-4D97-AF65-F5344CB8AC3E}">
        <p14:creationId xmlns:p14="http://schemas.microsoft.com/office/powerpoint/2010/main" val="1543293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8E4AAD29-88B3-44DF-AF09-46E00A761792}"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7903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41311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3846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74693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097280" y="2582335"/>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217920" y="2582334"/>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p>
            <a:r>
              <a:rPr lang="en-US" altLang="zh-TW"/>
              <a:t>1234</a:t>
            </a:r>
          </a:p>
        </p:txBody>
      </p:sp>
      <p:sp>
        <p:nvSpPr>
          <p:cNvPr id="9" name="Slide Number Placeholder 8"/>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2089694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10" Type="http://schemas.openxmlformats.org/officeDocument/2006/relationships/image" Target="../media/image3.jpg"/><Relationship Id="rId4" Type="http://schemas.openxmlformats.org/officeDocument/2006/relationships/slideLayout" Target="../slideLayouts/slideLayout19.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cxnSp>
        <p:nvCxnSpPr>
          <p:cNvPr id="10" name="Straight Connector 9"/>
          <p:cNvCxnSpPr/>
          <p:nvPr/>
        </p:nvCxnSpPr>
        <p:spPr>
          <a:xfrm>
            <a:off x="502026" y="1054442"/>
            <a:ext cx="9966960"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日期版面配置區 9">
            <a:extLst>
              <a:ext uri="{FF2B5EF4-FFF2-40B4-BE49-F238E27FC236}">
                <a16:creationId xmlns:a16="http://schemas.microsoft.com/office/drawing/2014/main" id="{500243AD-2329-2042-6E79-0EA2D33BFA6D}"/>
              </a:ext>
            </a:extLst>
          </p:cNvPr>
          <p:cNvSpPr txBox="1">
            <a:spLocks/>
          </p:cNvSpPr>
          <p:nvPr userDrawn="1"/>
        </p:nvSpPr>
        <p:spPr>
          <a:xfrm>
            <a:off x="12191" y="5570702"/>
            <a:ext cx="2472271" cy="365125"/>
          </a:xfrm>
          <a:prstGeom prst="rect">
            <a:avLst/>
          </a:prstGeom>
        </p:spPr>
        <p:txBody>
          <a:bodyPr/>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ltLang="zh-TW" dirty="0"/>
          </a:p>
        </p:txBody>
      </p:sp>
      <p:sp>
        <p:nvSpPr>
          <p:cNvPr id="8" name="Rectangle 6">
            <a:extLst>
              <a:ext uri="{FF2B5EF4-FFF2-40B4-BE49-F238E27FC236}">
                <a16:creationId xmlns:a16="http://schemas.microsoft.com/office/drawing/2014/main" id="{69ECF7CE-D396-6872-8C7B-105A8D97D4BD}"/>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Date Placeholder 3">
            <a:extLst>
              <a:ext uri="{FF2B5EF4-FFF2-40B4-BE49-F238E27FC236}">
                <a16:creationId xmlns:a16="http://schemas.microsoft.com/office/drawing/2014/main" id="{E46FCFFA-2E5F-B25E-9A3D-4AD052C19661}"/>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dirty="0"/>
              <a:t>©2022 Tong </a:t>
            </a:r>
            <a:r>
              <a:rPr lang="en-US" altLang="zh-TW" dirty="0" err="1"/>
              <a:t>Hsing</a:t>
            </a:r>
            <a:endParaRPr lang="en-US" altLang="zh-TW" dirty="0"/>
          </a:p>
        </p:txBody>
      </p:sp>
      <p:sp>
        <p:nvSpPr>
          <p:cNvPr id="12" name="Footer Placeholder 4">
            <a:extLst>
              <a:ext uri="{FF2B5EF4-FFF2-40B4-BE49-F238E27FC236}">
                <a16:creationId xmlns:a16="http://schemas.microsoft.com/office/drawing/2014/main" id="{61A30234-99BC-F1C0-BDAE-2BEBB3115FC3}"/>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F76D3888-503C-3912-03CA-FFAC218F84FF}"/>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pic>
        <p:nvPicPr>
          <p:cNvPr id="4" name="圖片 3">
            <a:extLst>
              <a:ext uri="{FF2B5EF4-FFF2-40B4-BE49-F238E27FC236}">
                <a16:creationId xmlns:a16="http://schemas.microsoft.com/office/drawing/2014/main" id="{D758B7D2-3F48-3210-F607-1591CE615835}"/>
              </a:ext>
            </a:extLst>
          </p:cNvPr>
          <p:cNvPicPr>
            <a:picLocks noChangeAspect="1"/>
          </p:cNvPicPr>
          <p:nvPr userDrawn="1"/>
        </p:nvPicPr>
        <p:blipFill>
          <a:blip r:embed="rId6"/>
          <a:stretch>
            <a:fillRect/>
          </a:stretch>
        </p:blipFill>
        <p:spPr>
          <a:xfrm>
            <a:off x="11361413" y="203086"/>
            <a:ext cx="698488" cy="584040"/>
          </a:xfrm>
          <a:prstGeom prst="rect">
            <a:avLst/>
          </a:prstGeom>
        </p:spPr>
      </p:pic>
    </p:spTree>
    <p:extLst>
      <p:ext uri="{BB962C8B-B14F-4D97-AF65-F5344CB8AC3E}">
        <p14:creationId xmlns:p14="http://schemas.microsoft.com/office/powerpoint/2010/main" val="1924862566"/>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4" r:id="rId4"/>
  </p:sldLayoutIdLst>
  <p:hf hdr="0" ftr="0" dt="0"/>
  <p:txStyles>
    <p:title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ltLang="zh-TW"/>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ltLang="zh-TW"/>
              <a:t>1234</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2F5EDF9-E018-422D-89A0-3D0B9D287D10}" type="slidenum">
              <a:rPr lang="zh-TW" altLang="en-US" smtClean="0"/>
              <a:pPr/>
              <a:t>‹#›</a:t>
            </a:fld>
            <a:endParaRPr lang="en-US" altLang="zh-TW"/>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541838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AB3783B8-5E65-49CB-8093-9669E851331C}"/>
              </a:ext>
            </a:extLst>
          </p:cNvPr>
          <p:cNvSpPr>
            <a:spLocks noGrp="1"/>
          </p:cNvSpPr>
          <p:nvPr>
            <p:ph type="title"/>
          </p:nvPr>
        </p:nvSpPr>
        <p:spPr>
          <a:xfrm>
            <a:off x="487110" y="265456"/>
            <a:ext cx="10628565" cy="58912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a:extLst>
              <a:ext uri="{FF2B5EF4-FFF2-40B4-BE49-F238E27FC236}">
                <a16:creationId xmlns:a16="http://schemas.microsoft.com/office/drawing/2014/main" id="{A1E3AB03-3017-43D5-A882-F66E4200720F}"/>
              </a:ext>
            </a:extLst>
          </p:cNvPr>
          <p:cNvSpPr>
            <a:spLocks noGrp="1"/>
          </p:cNvSpPr>
          <p:nvPr>
            <p:ph type="body" idx="1"/>
          </p:nvPr>
        </p:nvSpPr>
        <p:spPr>
          <a:xfrm>
            <a:off x="487110" y="1253330"/>
            <a:ext cx="10628564" cy="4891093"/>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日期版面配置區 3">
            <a:extLst>
              <a:ext uri="{FF2B5EF4-FFF2-40B4-BE49-F238E27FC236}">
                <a16:creationId xmlns:a16="http://schemas.microsoft.com/office/drawing/2014/main" id="{458A00B1-E34E-4038-A014-C2DA12BD8861}"/>
              </a:ext>
            </a:extLst>
          </p:cNvPr>
          <p:cNvSpPr>
            <a:spLocks noGrp="1"/>
          </p:cNvSpPr>
          <p:nvPr>
            <p:ph type="dt" sz="half" idx="2"/>
          </p:nvPr>
        </p:nvSpPr>
        <p:spPr>
          <a:xfrm>
            <a:off x="205809" y="648454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©2022 Tong Hsing</a:t>
            </a:r>
            <a:endParaRPr lang="en-US" altLang="zh-TW" dirty="0">
              <a:solidFill>
                <a:schemeClr val="bg1"/>
              </a:solidFill>
            </a:endParaRPr>
          </a:p>
        </p:txBody>
      </p:sp>
      <p:sp>
        <p:nvSpPr>
          <p:cNvPr id="5" name="頁尾版面配置區 4">
            <a:extLst>
              <a:ext uri="{FF2B5EF4-FFF2-40B4-BE49-F238E27FC236}">
                <a16:creationId xmlns:a16="http://schemas.microsoft.com/office/drawing/2014/main" id="{F3E38336-0CC9-4408-B9D6-FB6864C3576E}"/>
              </a:ext>
            </a:extLst>
          </p:cNvPr>
          <p:cNvSpPr>
            <a:spLocks noGrp="1"/>
          </p:cNvSpPr>
          <p:nvPr>
            <p:ph type="ftr" sz="quarter" idx="3"/>
          </p:nvPr>
        </p:nvSpPr>
        <p:spPr>
          <a:xfrm>
            <a:off x="4038600" y="6484540"/>
            <a:ext cx="4114800" cy="365125"/>
          </a:xfrm>
          <a:prstGeom prst="rect">
            <a:avLst/>
          </a:prstGeom>
        </p:spPr>
        <p:txBody>
          <a:bodyPr vert="horz" lIns="91440" tIns="45720" rIns="91440" bIns="45720" rtlCol="0" anchor="ctr"/>
          <a:lstStyle>
            <a:lvl1pPr algn="ctr">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TONG HSING CONFIDENTIAL</a:t>
            </a:r>
            <a:endParaRPr lang="en-US" altLang="zh-TW" dirty="0">
              <a:solidFill>
                <a:schemeClr val="bg1"/>
              </a:solidFill>
            </a:endParaRPr>
          </a:p>
        </p:txBody>
      </p:sp>
      <p:sp>
        <p:nvSpPr>
          <p:cNvPr id="6" name="投影片編號版面配置區 5">
            <a:extLst>
              <a:ext uri="{FF2B5EF4-FFF2-40B4-BE49-F238E27FC236}">
                <a16:creationId xmlns:a16="http://schemas.microsoft.com/office/drawing/2014/main" id="{4B52BC01-1F96-47EE-9709-C622A90B77CF}"/>
              </a:ext>
            </a:extLst>
          </p:cNvPr>
          <p:cNvSpPr>
            <a:spLocks noGrp="1"/>
          </p:cNvSpPr>
          <p:nvPr>
            <p:ph type="sldNum" sz="quarter" idx="4"/>
          </p:nvPr>
        </p:nvSpPr>
        <p:spPr>
          <a:xfrm>
            <a:off x="9295578" y="6484540"/>
            <a:ext cx="2743200" cy="365125"/>
          </a:xfrm>
          <a:prstGeom prst="rect">
            <a:avLst/>
          </a:prstGeom>
        </p:spPr>
        <p:txBody>
          <a:bodyPr vert="horz" lIns="91440" tIns="45720" rIns="91440" bIns="45720" rtlCol="0" anchor="ctr"/>
          <a:lstStyle>
            <a:lvl1pPr algn="r">
              <a:defRPr sz="1200" baseline="0">
                <a:solidFill>
                  <a:schemeClr val="bg1"/>
                </a:solidFill>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22982762"/>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Lst>
  <p:hf hdr="0"/>
  <p:txStyles>
    <p:titleStyle>
      <a:lvl1pPr algn="l" defTabSz="914400" rtl="0" eaLnBrk="1" latinLnBrk="0" hangingPunct="1">
        <a:lnSpc>
          <a:spcPct val="100000"/>
        </a:lnSpc>
        <a:spcBef>
          <a:spcPct val="0"/>
        </a:spcBef>
        <a:buNone/>
        <a:defRPr lang="zh-TW" altLang="en-US" sz="4500" kern="1200" spc="-50" baseline="0" dirty="0">
          <a:solidFill>
            <a:srgbClr val="003F7C"/>
          </a:solidFill>
          <a:latin typeface="Calibri" panose="020F0502020204030204" pitchFamily="34" charset="0"/>
          <a:ea typeface="微軟正黑體" panose="020B0604030504040204" pitchFamily="34" charset="-120"/>
          <a:cs typeface="+mj-cs"/>
        </a:defRPr>
      </a:lvl1pPr>
    </p:titleStyle>
    <p:bodyStyle>
      <a:lvl1pPr marL="514350" indent="-514350" algn="l" defTabSz="914400" rtl="0" eaLnBrk="1" latinLnBrk="0" hangingPunct="1">
        <a:lnSpc>
          <a:spcPct val="100000"/>
        </a:lnSpc>
        <a:spcBef>
          <a:spcPts val="1000"/>
        </a:spcBef>
        <a:buFont typeface="Wingdings" panose="05000000000000000000" pitchFamily="2" charset="2"/>
        <a:buChar char="Ø"/>
        <a:defRPr sz="2800" kern="1200" baseline="0">
          <a:solidFill>
            <a:srgbClr val="003F7C"/>
          </a:solidFill>
          <a:latin typeface="Calibri" panose="020F0502020204030204" pitchFamily="34" charset="0"/>
          <a:ea typeface="微軟正黑體" panose="020B0604030504040204" pitchFamily="34" charset="-120"/>
          <a:cs typeface="+mn-cs"/>
        </a:defRPr>
      </a:lvl1pPr>
      <a:lvl2pPr marL="914400" indent="-457200" algn="l" defTabSz="914400" rtl="0" eaLnBrk="1" latinLnBrk="0" hangingPunct="1">
        <a:lnSpc>
          <a:spcPct val="100000"/>
        </a:lnSpc>
        <a:spcBef>
          <a:spcPts val="500"/>
        </a:spcBef>
        <a:buFont typeface="Arial" panose="020B0604020202020204" pitchFamily="34" charset="0"/>
        <a:buChar char="•"/>
        <a:defRPr sz="2400" kern="1200" baseline="0">
          <a:solidFill>
            <a:srgbClr val="003F7C"/>
          </a:solidFill>
          <a:latin typeface="Calibri" panose="020F0502020204030204" pitchFamily="34" charset="0"/>
          <a:ea typeface="微軟正黑體" panose="020B0604030504040204" pitchFamily="34" charset="-120"/>
          <a:cs typeface="+mn-cs"/>
        </a:defRPr>
      </a:lvl2pPr>
      <a:lvl3pPr marL="1371600" indent="-457200" algn="l" defTabSz="914400" rtl="0" eaLnBrk="1" latinLnBrk="0" hangingPunct="1">
        <a:lnSpc>
          <a:spcPct val="100000"/>
        </a:lnSpc>
        <a:spcBef>
          <a:spcPts val="500"/>
        </a:spcBef>
        <a:buFont typeface="Wingdings" panose="05000000000000000000" pitchFamily="2" charset="2"/>
        <a:buChar char="ü"/>
        <a:defRPr sz="2000" kern="1200" baseline="0">
          <a:solidFill>
            <a:srgbClr val="003F7C"/>
          </a:solidFill>
          <a:latin typeface="Calibri" panose="020F0502020204030204" pitchFamily="34" charset="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png"/><Relationship Id="rId1" Type="http://schemas.openxmlformats.org/officeDocument/2006/relationships/slideLayout" Target="../slideLayouts/slideLayout4.xml"/><Relationship Id="rId6" Type="http://schemas.openxmlformats.org/officeDocument/2006/relationships/image" Target="../media/image22.png"/><Relationship Id="rId5" Type="http://schemas.openxmlformats.org/officeDocument/2006/relationships/image" Target="../media/image21.png"/><Relationship Id="rId10" Type="http://schemas.openxmlformats.org/officeDocument/2006/relationships/image" Target="../media/image26.png"/><Relationship Id="rId4" Type="http://schemas.openxmlformats.org/officeDocument/2006/relationships/image" Target="../media/image20.png"/><Relationship Id="rId9" Type="http://schemas.openxmlformats.org/officeDocument/2006/relationships/image" Target="../media/image2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9" name="Rectangle 11"/>
          <p:cNvSpPr>
            <a:spLocks noChangeArrowheads="1"/>
          </p:cNvSpPr>
          <p:nvPr/>
        </p:nvSpPr>
        <p:spPr bwMode="auto">
          <a:xfrm>
            <a:off x="1877004" y="2610985"/>
            <a:ext cx="8702938" cy="1900520"/>
          </a:xfrm>
          <a:prstGeom prst="rect">
            <a:avLst/>
          </a:prstGeom>
          <a:noFill/>
          <a:ln w="9525">
            <a:noFill/>
            <a:miter lim="800000"/>
            <a:headEnd/>
            <a:tailEnd/>
          </a:ln>
          <a:effectLst/>
        </p:spPr>
        <p:txBody>
          <a:bodyPr wrap="square">
            <a:spAutoFit/>
          </a:bodyPr>
          <a:lstStyle/>
          <a:p>
            <a:pPr algn="l">
              <a:spcBef>
                <a:spcPct val="25000"/>
              </a:spcBef>
            </a:pPr>
            <a:r>
              <a:rPr lang="zh-TW" altLang="en-US" sz="6000" spc="-50" dirty="0">
                <a:solidFill>
                  <a:srgbClr val="003F7C"/>
                </a:solidFill>
                <a:latin typeface="標楷體" panose="03000509000000000000" pitchFamily="65" charset="-120"/>
                <a:ea typeface="標楷體" panose="03000509000000000000" pitchFamily="65" charset="-120"/>
                <a:cs typeface="+mj-cs"/>
              </a:rPr>
              <a:t>同欣電子</a:t>
            </a:r>
            <a:endParaRPr lang="en-US" altLang="zh-TW" sz="2800" dirty="0">
              <a:solidFill>
                <a:srgbClr val="003F7C"/>
              </a:solidFill>
              <a:ea typeface="新細明體" pitchFamily="18" charset="-120"/>
            </a:endParaRPr>
          </a:p>
          <a:p>
            <a:pPr algn="l">
              <a:spcBef>
                <a:spcPct val="25000"/>
              </a:spcBef>
            </a:pPr>
            <a:r>
              <a:rPr lang="en-US" altLang="zh-TW" sz="2800" dirty="0">
                <a:solidFill>
                  <a:srgbClr val="003F7C"/>
                </a:solidFill>
                <a:latin typeface="標楷體" panose="03000509000000000000" pitchFamily="65" charset="-120"/>
                <a:ea typeface="標楷體" panose="03000509000000000000" pitchFamily="65" charset="-120"/>
              </a:rPr>
              <a:t>2023</a:t>
            </a:r>
            <a:r>
              <a:rPr lang="zh-TW" altLang="en-US" sz="2800" dirty="0">
                <a:solidFill>
                  <a:srgbClr val="003F7C"/>
                </a:solidFill>
                <a:latin typeface="標楷體" panose="03000509000000000000" pitchFamily="65" charset="-120"/>
                <a:ea typeface="標楷體" panose="03000509000000000000" pitchFamily="65" charset="-120"/>
              </a:rPr>
              <a:t>年第二季法人說明會</a:t>
            </a:r>
            <a:r>
              <a:rPr lang="en-US" altLang="zh-TW" dirty="0">
                <a:solidFill>
                  <a:srgbClr val="003F7C"/>
                </a:solidFill>
                <a:latin typeface="標楷體" panose="03000509000000000000" pitchFamily="65" charset="-120"/>
                <a:ea typeface="標楷體" panose="03000509000000000000" pitchFamily="65" charset="-120"/>
              </a:rPr>
              <a:t> </a:t>
            </a:r>
          </a:p>
          <a:p>
            <a:pPr algn="l">
              <a:spcBef>
                <a:spcPct val="25000"/>
              </a:spcBef>
            </a:pPr>
            <a:r>
              <a:rPr lang="en-US" altLang="zh-TW" dirty="0">
                <a:solidFill>
                  <a:srgbClr val="003F7C"/>
                </a:solidFill>
                <a:latin typeface="標楷體" panose="03000509000000000000" pitchFamily="65" charset="-120"/>
                <a:ea typeface="標楷體" panose="03000509000000000000" pitchFamily="65" charset="-120"/>
              </a:rPr>
              <a:t>7</a:t>
            </a:r>
            <a:r>
              <a:rPr lang="zh-TW" altLang="en-US" dirty="0">
                <a:solidFill>
                  <a:srgbClr val="003F7C"/>
                </a:solidFill>
                <a:latin typeface="標楷體" panose="03000509000000000000" pitchFamily="65" charset="-120"/>
                <a:ea typeface="標楷體" panose="03000509000000000000" pitchFamily="65" charset="-120"/>
              </a:rPr>
              <a:t>月</a:t>
            </a:r>
            <a:r>
              <a:rPr lang="en-US" altLang="zh-TW" dirty="0">
                <a:solidFill>
                  <a:srgbClr val="003F7C"/>
                </a:solidFill>
                <a:latin typeface="標楷體" panose="03000509000000000000" pitchFamily="65" charset="-120"/>
                <a:ea typeface="標楷體" panose="03000509000000000000" pitchFamily="65" charset="-120"/>
              </a:rPr>
              <a:t>25</a:t>
            </a:r>
            <a:r>
              <a:rPr lang="zh-TW" altLang="en-US" dirty="0">
                <a:solidFill>
                  <a:srgbClr val="003F7C"/>
                </a:solidFill>
                <a:latin typeface="標楷體" panose="03000509000000000000" pitchFamily="65" charset="-120"/>
                <a:ea typeface="標楷體" panose="03000509000000000000" pitchFamily="65" charset="-120"/>
              </a:rPr>
              <a:t>日</a:t>
            </a:r>
          </a:p>
        </p:txBody>
      </p:sp>
      <p:sp>
        <p:nvSpPr>
          <p:cNvPr id="2" name="日期版面配置區 14">
            <a:extLst>
              <a:ext uri="{FF2B5EF4-FFF2-40B4-BE49-F238E27FC236}">
                <a16:creationId xmlns:a16="http://schemas.microsoft.com/office/drawing/2014/main" id="{1D808678-9C55-0F94-27FD-7A227E8EA42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3" name="頁尾版面配置區 15">
            <a:extLst>
              <a:ext uri="{FF2B5EF4-FFF2-40B4-BE49-F238E27FC236}">
                <a16:creationId xmlns:a16="http://schemas.microsoft.com/office/drawing/2014/main" id="{EB38919C-6AD0-24FF-E16F-289852B623E2}"/>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4" name="投影片編號版面配置區 16">
            <a:extLst>
              <a:ext uri="{FF2B5EF4-FFF2-40B4-BE49-F238E27FC236}">
                <a16:creationId xmlns:a16="http://schemas.microsoft.com/office/drawing/2014/main" id="{A9F93149-E8E8-D9E4-B0C8-BA59454C87B0}"/>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a:t>
            </a:fld>
            <a:endParaRPr lang="en-US" altLang="zh-TW" sz="1200" dirty="0">
              <a:solidFill>
                <a:schemeClr val="bg1"/>
              </a:solidFill>
            </a:endParaRPr>
          </a:p>
        </p:txBody>
      </p:sp>
      <p:pic>
        <p:nvPicPr>
          <p:cNvPr id="6" name="圖片 5">
            <a:extLst>
              <a:ext uri="{FF2B5EF4-FFF2-40B4-BE49-F238E27FC236}">
                <a16:creationId xmlns:a16="http://schemas.microsoft.com/office/drawing/2014/main" id="{B5F145DF-A102-AAAA-6827-E1676819D5FA}"/>
              </a:ext>
            </a:extLst>
          </p:cNvPr>
          <p:cNvPicPr>
            <a:picLocks noChangeAspect="1"/>
          </p:cNvPicPr>
          <p:nvPr/>
        </p:nvPicPr>
        <p:blipFill>
          <a:blip r:embed="rId2"/>
          <a:stretch>
            <a:fillRect/>
          </a:stretch>
        </p:blipFill>
        <p:spPr>
          <a:xfrm>
            <a:off x="403962" y="308302"/>
            <a:ext cx="1312819" cy="109771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a:extLst>
              <a:ext uri="{FF2B5EF4-FFF2-40B4-BE49-F238E27FC236}">
                <a16:creationId xmlns:a16="http://schemas.microsoft.com/office/drawing/2014/main" id="{110B0EDA-9E1F-19F9-250B-5ACBF502C08C}"/>
              </a:ext>
            </a:extLst>
          </p:cNvPr>
          <p:cNvPicPr>
            <a:picLocks noChangeAspect="1"/>
          </p:cNvPicPr>
          <p:nvPr/>
        </p:nvPicPr>
        <p:blipFill>
          <a:blip r:embed="rId2"/>
          <a:stretch>
            <a:fillRect/>
          </a:stretch>
        </p:blipFill>
        <p:spPr>
          <a:xfrm>
            <a:off x="414035" y="350253"/>
            <a:ext cx="12120865" cy="5926722"/>
          </a:xfrm>
          <a:prstGeom prst="rect">
            <a:avLst/>
          </a:prstGeom>
        </p:spPr>
      </p:pic>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10</a:t>
            </a:fld>
            <a:endParaRPr lang="en-US" altLang="zh-TW" sz="1200" dirty="0">
              <a:solidFill>
                <a:schemeClr val="bg1"/>
              </a:solidFill>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496546" y="209753"/>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歷年營收概況</a:t>
            </a:r>
          </a:p>
        </p:txBody>
      </p:sp>
      <p:sp>
        <p:nvSpPr>
          <p:cNvPr id="7" name="Text Box 17">
            <a:extLst>
              <a:ext uri="{FF2B5EF4-FFF2-40B4-BE49-F238E27FC236}">
                <a16:creationId xmlns:a16="http://schemas.microsoft.com/office/drawing/2014/main" id="{2EE75F20-72CE-E23B-F019-8179887FA4E9}"/>
              </a:ext>
            </a:extLst>
          </p:cNvPr>
          <p:cNvSpPr txBox="1">
            <a:spLocks noChangeArrowheads="1"/>
          </p:cNvSpPr>
          <p:nvPr/>
        </p:nvSpPr>
        <p:spPr bwMode="auto">
          <a:xfrm>
            <a:off x="3359300" y="3559720"/>
            <a:ext cx="844269"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+37</a:t>
            </a:r>
            <a:r>
              <a:rPr lang="zh-TW" altLang="en-US" sz="1600" b="1" dirty="0">
                <a:solidFill>
                  <a:srgbClr val="FF3300"/>
                </a:solidFill>
                <a:latin typeface="Century Gothic" pitchFamily="34" charset="0"/>
                <a:ea typeface="新細明體" pitchFamily="18" charset="-120"/>
              </a:rPr>
              <a:t>%</a:t>
            </a:r>
          </a:p>
        </p:txBody>
      </p:sp>
      <p:sp>
        <p:nvSpPr>
          <p:cNvPr id="8" name="Text Box 17">
            <a:extLst>
              <a:ext uri="{FF2B5EF4-FFF2-40B4-BE49-F238E27FC236}">
                <a16:creationId xmlns:a16="http://schemas.microsoft.com/office/drawing/2014/main" id="{B9067612-451A-F5A5-C910-A3A0C3FF225C}"/>
              </a:ext>
            </a:extLst>
          </p:cNvPr>
          <p:cNvSpPr txBox="1">
            <a:spLocks noChangeArrowheads="1"/>
          </p:cNvSpPr>
          <p:nvPr/>
        </p:nvSpPr>
        <p:spPr bwMode="auto">
          <a:xfrm>
            <a:off x="5405283" y="2663343"/>
            <a:ext cx="801918"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+36</a:t>
            </a:r>
            <a:r>
              <a:rPr lang="zh-TW" altLang="en-US" sz="1600" b="1" dirty="0">
                <a:solidFill>
                  <a:srgbClr val="FF3300"/>
                </a:solidFill>
                <a:latin typeface="Century Gothic" pitchFamily="34" charset="0"/>
                <a:ea typeface="新細明體" pitchFamily="18" charset="-120"/>
              </a:rPr>
              <a:t>%</a:t>
            </a:r>
          </a:p>
        </p:txBody>
      </p:sp>
      <p:sp>
        <p:nvSpPr>
          <p:cNvPr id="9" name="Text Box 17">
            <a:extLst>
              <a:ext uri="{FF2B5EF4-FFF2-40B4-BE49-F238E27FC236}">
                <a16:creationId xmlns:a16="http://schemas.microsoft.com/office/drawing/2014/main" id="{966DF5FD-A920-C041-1CE7-06DC976309AD}"/>
              </a:ext>
            </a:extLst>
          </p:cNvPr>
          <p:cNvSpPr txBox="1">
            <a:spLocks noChangeArrowheads="1"/>
          </p:cNvSpPr>
          <p:nvPr/>
        </p:nvSpPr>
        <p:spPr bwMode="auto">
          <a:xfrm>
            <a:off x="7262068" y="1983212"/>
            <a:ext cx="801917"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+1.5</a:t>
            </a:r>
            <a:r>
              <a:rPr lang="zh-TW" altLang="en-US" sz="1600" b="1" dirty="0">
                <a:solidFill>
                  <a:srgbClr val="FF3300"/>
                </a:solidFill>
                <a:latin typeface="Century Gothic" pitchFamily="34" charset="0"/>
                <a:ea typeface="新細明體" pitchFamily="18" charset="-120"/>
              </a:rPr>
              <a:t>%</a:t>
            </a:r>
          </a:p>
        </p:txBody>
      </p:sp>
      <p:sp>
        <p:nvSpPr>
          <p:cNvPr id="3" name="Text Box 108">
            <a:extLst>
              <a:ext uri="{FF2B5EF4-FFF2-40B4-BE49-F238E27FC236}">
                <a16:creationId xmlns:a16="http://schemas.microsoft.com/office/drawing/2014/main" id="{98152C74-B988-6DC8-8499-D1451219440D}"/>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sp>
        <p:nvSpPr>
          <p:cNvPr id="13" name="Text Box 17">
            <a:extLst>
              <a:ext uri="{FF2B5EF4-FFF2-40B4-BE49-F238E27FC236}">
                <a16:creationId xmlns:a16="http://schemas.microsoft.com/office/drawing/2014/main" id="{F248F1DD-9ECA-E3EC-6E17-BEA3079CFA59}"/>
              </a:ext>
            </a:extLst>
          </p:cNvPr>
          <p:cNvSpPr txBox="1">
            <a:spLocks noChangeArrowheads="1"/>
          </p:cNvSpPr>
          <p:nvPr/>
        </p:nvSpPr>
        <p:spPr bwMode="auto">
          <a:xfrm>
            <a:off x="9233743" y="4118495"/>
            <a:ext cx="801917"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-19</a:t>
            </a:r>
            <a:r>
              <a:rPr lang="zh-TW" altLang="en-US" sz="1600" b="1" dirty="0">
                <a:solidFill>
                  <a:srgbClr val="FF3300"/>
                </a:solidFill>
                <a:latin typeface="Century Gothic" pitchFamily="34" charset="0"/>
                <a:ea typeface="新細明體" pitchFamily="18" charset="-120"/>
              </a:rPr>
              <a:t>%</a:t>
            </a:r>
          </a:p>
        </p:txBody>
      </p:sp>
    </p:spTree>
    <p:extLst>
      <p:ext uri="{BB962C8B-B14F-4D97-AF65-F5344CB8AC3E}">
        <p14:creationId xmlns:p14="http://schemas.microsoft.com/office/powerpoint/2010/main" val="2371007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11</a:t>
            </a:fld>
            <a:endParaRPr lang="en-US" altLang="zh-TW" sz="1200" dirty="0">
              <a:solidFill>
                <a:schemeClr val="bg1"/>
              </a:solidFill>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825934" y="85928"/>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季營收概況</a:t>
            </a:r>
            <a:endParaRPr lang="en-US" altLang="zh-TW" dirty="0"/>
          </a:p>
        </p:txBody>
      </p:sp>
      <p:sp>
        <p:nvSpPr>
          <p:cNvPr id="2" name="Text Box 108">
            <a:extLst>
              <a:ext uri="{FF2B5EF4-FFF2-40B4-BE49-F238E27FC236}">
                <a16:creationId xmlns:a16="http://schemas.microsoft.com/office/drawing/2014/main" id="{C528346A-A7B4-44CE-4100-A580A5244F5B}"/>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3" name="圖片 2">
            <a:extLst>
              <a:ext uri="{FF2B5EF4-FFF2-40B4-BE49-F238E27FC236}">
                <a16:creationId xmlns:a16="http://schemas.microsoft.com/office/drawing/2014/main" id="{CFACA3B5-E36D-0176-89E0-7BDC372E0BC6}"/>
              </a:ext>
            </a:extLst>
          </p:cNvPr>
          <p:cNvPicPr>
            <a:picLocks noChangeAspect="1"/>
          </p:cNvPicPr>
          <p:nvPr/>
        </p:nvPicPr>
        <p:blipFill>
          <a:blip r:embed="rId2"/>
          <a:stretch>
            <a:fillRect/>
          </a:stretch>
        </p:blipFill>
        <p:spPr>
          <a:xfrm>
            <a:off x="438151" y="1000125"/>
            <a:ext cx="11574432" cy="5384765"/>
          </a:xfrm>
          <a:prstGeom prst="rect">
            <a:avLst/>
          </a:prstGeom>
        </p:spPr>
      </p:pic>
    </p:spTree>
    <p:extLst>
      <p:ext uri="{BB962C8B-B14F-4D97-AF65-F5344CB8AC3E}">
        <p14:creationId xmlns:p14="http://schemas.microsoft.com/office/powerpoint/2010/main" val="1059143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12</a:t>
            </a:fld>
            <a:endParaRPr lang="en-US" altLang="zh-TW" sz="1200" dirty="0">
              <a:solidFill>
                <a:schemeClr val="bg1"/>
              </a:solidFill>
            </a:endParaRPr>
          </a:p>
        </p:txBody>
      </p:sp>
      <p:sp>
        <p:nvSpPr>
          <p:cNvPr id="4" name="標題 2">
            <a:extLst>
              <a:ext uri="{FF2B5EF4-FFF2-40B4-BE49-F238E27FC236}">
                <a16:creationId xmlns:a16="http://schemas.microsoft.com/office/drawing/2014/main" id="{87CE70BD-4ABB-FC0A-DD64-7A30CE886A2E}"/>
              </a:ext>
            </a:extLst>
          </p:cNvPr>
          <p:cNvSpPr txBox="1">
            <a:spLocks/>
          </p:cNvSpPr>
          <p:nvPr/>
        </p:nvSpPr>
        <p:spPr>
          <a:xfrm>
            <a:off x="896750" y="133553"/>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高頻無線通訊模組</a:t>
            </a:r>
            <a:endParaRPr lang="en-US" altLang="zh-TW" dirty="0"/>
          </a:p>
        </p:txBody>
      </p:sp>
      <p:sp>
        <p:nvSpPr>
          <p:cNvPr id="5" name="Text Box 108">
            <a:extLst>
              <a:ext uri="{FF2B5EF4-FFF2-40B4-BE49-F238E27FC236}">
                <a16:creationId xmlns:a16="http://schemas.microsoft.com/office/drawing/2014/main" id="{CB17628D-0FA8-83F7-BF02-5E823A23E3C2}"/>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2" name="圖片 1">
            <a:extLst>
              <a:ext uri="{FF2B5EF4-FFF2-40B4-BE49-F238E27FC236}">
                <a16:creationId xmlns:a16="http://schemas.microsoft.com/office/drawing/2014/main" id="{50DA0626-6E28-3103-5712-6750F404E8D3}"/>
              </a:ext>
            </a:extLst>
          </p:cNvPr>
          <p:cNvPicPr>
            <a:picLocks noChangeAspect="1"/>
          </p:cNvPicPr>
          <p:nvPr/>
        </p:nvPicPr>
        <p:blipFill>
          <a:blip r:embed="rId2"/>
          <a:stretch>
            <a:fillRect/>
          </a:stretch>
        </p:blipFill>
        <p:spPr>
          <a:xfrm>
            <a:off x="69246" y="1072356"/>
            <a:ext cx="12053508" cy="5283959"/>
          </a:xfrm>
          <a:prstGeom prst="rect">
            <a:avLst/>
          </a:prstGeom>
        </p:spPr>
      </p:pic>
    </p:spTree>
    <p:extLst>
      <p:ext uri="{BB962C8B-B14F-4D97-AF65-F5344CB8AC3E}">
        <p14:creationId xmlns:p14="http://schemas.microsoft.com/office/powerpoint/2010/main" val="1908845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13</a:t>
            </a:fld>
            <a:endParaRPr lang="en-US" altLang="zh-TW" sz="1200" dirty="0">
              <a:solidFill>
                <a:schemeClr val="bg1"/>
              </a:solidFill>
            </a:endParaRPr>
          </a:p>
        </p:txBody>
      </p:sp>
      <p:sp>
        <p:nvSpPr>
          <p:cNvPr id="3" name="標題 2">
            <a:extLst>
              <a:ext uri="{FF2B5EF4-FFF2-40B4-BE49-F238E27FC236}">
                <a16:creationId xmlns:a16="http://schemas.microsoft.com/office/drawing/2014/main" id="{38F9736B-2CC2-D2CA-CA66-8E351678B308}"/>
              </a:ext>
            </a:extLst>
          </p:cNvPr>
          <p:cNvSpPr txBox="1">
            <a:spLocks/>
          </p:cNvSpPr>
          <p:nvPr/>
        </p:nvSpPr>
        <p:spPr>
          <a:xfrm>
            <a:off x="896750" y="133553"/>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混合積體電路模組</a:t>
            </a:r>
            <a:endParaRPr lang="en-US" altLang="zh-TW" dirty="0"/>
          </a:p>
        </p:txBody>
      </p:sp>
      <p:sp>
        <p:nvSpPr>
          <p:cNvPr id="4" name="Text Box 108">
            <a:extLst>
              <a:ext uri="{FF2B5EF4-FFF2-40B4-BE49-F238E27FC236}">
                <a16:creationId xmlns:a16="http://schemas.microsoft.com/office/drawing/2014/main" id="{E9B563A8-7AA1-E9EE-8067-0056EA79ECCB}"/>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2" name="圖片 1">
            <a:extLst>
              <a:ext uri="{FF2B5EF4-FFF2-40B4-BE49-F238E27FC236}">
                <a16:creationId xmlns:a16="http://schemas.microsoft.com/office/drawing/2014/main" id="{72FB020A-B5B0-4096-2804-3E9F54650298}"/>
              </a:ext>
            </a:extLst>
          </p:cNvPr>
          <p:cNvPicPr>
            <a:picLocks noChangeAspect="1"/>
          </p:cNvPicPr>
          <p:nvPr/>
        </p:nvPicPr>
        <p:blipFill>
          <a:blip r:embed="rId2"/>
          <a:stretch>
            <a:fillRect/>
          </a:stretch>
        </p:blipFill>
        <p:spPr>
          <a:xfrm>
            <a:off x="-102983" y="831394"/>
            <a:ext cx="11950290" cy="5491455"/>
          </a:xfrm>
          <a:prstGeom prst="rect">
            <a:avLst/>
          </a:prstGeom>
        </p:spPr>
      </p:pic>
    </p:spTree>
    <p:extLst>
      <p:ext uri="{BB962C8B-B14F-4D97-AF65-F5344CB8AC3E}">
        <p14:creationId xmlns:p14="http://schemas.microsoft.com/office/powerpoint/2010/main" val="2159076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14</a:t>
            </a:fld>
            <a:endParaRPr lang="en-US" altLang="zh-TW" sz="1200" dirty="0">
              <a:solidFill>
                <a:schemeClr val="bg1"/>
              </a:solidFill>
            </a:endParaRP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陶瓷電路板</a:t>
            </a:r>
            <a:endParaRPr lang="en-US" altLang="zh-TW" dirty="0"/>
          </a:p>
        </p:txBody>
      </p:sp>
      <p:sp>
        <p:nvSpPr>
          <p:cNvPr id="5" name="Text Box 108">
            <a:extLst>
              <a:ext uri="{FF2B5EF4-FFF2-40B4-BE49-F238E27FC236}">
                <a16:creationId xmlns:a16="http://schemas.microsoft.com/office/drawing/2014/main" id="{C62691DB-5322-B01E-C2E5-3C6CFC51421E}"/>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2" name="圖片 1">
            <a:extLst>
              <a:ext uri="{FF2B5EF4-FFF2-40B4-BE49-F238E27FC236}">
                <a16:creationId xmlns:a16="http://schemas.microsoft.com/office/drawing/2014/main" id="{502410E6-A919-3881-7E7C-4AD5CCB1D1BF}"/>
              </a:ext>
            </a:extLst>
          </p:cNvPr>
          <p:cNvPicPr>
            <a:picLocks noChangeAspect="1"/>
          </p:cNvPicPr>
          <p:nvPr/>
        </p:nvPicPr>
        <p:blipFill>
          <a:blip r:embed="rId2"/>
          <a:stretch>
            <a:fillRect/>
          </a:stretch>
        </p:blipFill>
        <p:spPr>
          <a:xfrm>
            <a:off x="-1" y="764579"/>
            <a:ext cx="12088783" cy="5606598"/>
          </a:xfrm>
          <a:prstGeom prst="rect">
            <a:avLst/>
          </a:prstGeom>
        </p:spPr>
      </p:pic>
    </p:spTree>
    <p:extLst>
      <p:ext uri="{BB962C8B-B14F-4D97-AF65-F5344CB8AC3E}">
        <p14:creationId xmlns:p14="http://schemas.microsoft.com/office/powerpoint/2010/main" val="6362920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15</a:t>
            </a:fld>
            <a:endParaRPr lang="en-US" altLang="zh-TW" sz="1200" dirty="0">
              <a:solidFill>
                <a:schemeClr val="bg1"/>
              </a:solidFill>
            </a:endParaRP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影像產品</a:t>
            </a:r>
            <a:endParaRPr lang="en-US" altLang="zh-TW" dirty="0"/>
          </a:p>
        </p:txBody>
      </p:sp>
      <p:sp>
        <p:nvSpPr>
          <p:cNvPr id="3" name="Text Box 108">
            <a:extLst>
              <a:ext uri="{FF2B5EF4-FFF2-40B4-BE49-F238E27FC236}">
                <a16:creationId xmlns:a16="http://schemas.microsoft.com/office/drawing/2014/main" id="{4F42F2E3-7614-5368-1766-0294D55A50F1}"/>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2" name="圖片 1">
            <a:extLst>
              <a:ext uri="{FF2B5EF4-FFF2-40B4-BE49-F238E27FC236}">
                <a16:creationId xmlns:a16="http://schemas.microsoft.com/office/drawing/2014/main" id="{64191FC8-56CB-FE93-929D-390332ADAFF7}"/>
              </a:ext>
            </a:extLst>
          </p:cNvPr>
          <p:cNvPicPr>
            <a:picLocks noChangeAspect="1"/>
          </p:cNvPicPr>
          <p:nvPr/>
        </p:nvPicPr>
        <p:blipFill>
          <a:blip r:embed="rId2"/>
          <a:stretch>
            <a:fillRect/>
          </a:stretch>
        </p:blipFill>
        <p:spPr>
          <a:xfrm>
            <a:off x="138491" y="1072356"/>
            <a:ext cx="11950291" cy="5317497"/>
          </a:xfrm>
          <a:prstGeom prst="rect">
            <a:avLst/>
          </a:prstGeom>
        </p:spPr>
      </p:pic>
    </p:spTree>
    <p:extLst>
      <p:ext uri="{BB962C8B-B14F-4D97-AF65-F5344CB8AC3E}">
        <p14:creationId xmlns:p14="http://schemas.microsoft.com/office/powerpoint/2010/main" val="2333422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zh-TW" altLang="en-US" sz="45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項目</a:t>
            </a: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zh-TW" altLang="en-US"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rPr>
              <a:t>財務資訊</a:t>
            </a:r>
            <a:endParaRPr kumimoji="0" lang="en-US" altLang="zh-TW"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endParaRPr>
          </a:p>
          <a:p>
            <a:pPr marL="457200" indent="-457200">
              <a:spcBef>
                <a:spcPct val="80000"/>
              </a:spcBef>
              <a:buFontTx/>
              <a:buAutoNum type="arabicPeriod"/>
            </a:pPr>
            <a:r>
              <a:rPr lang="zh-TW" altLang="en-US"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rPr>
              <a:t>業務資訊</a:t>
            </a:r>
            <a:endParaRPr lang="en-US" altLang="zh-TW"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spcBef>
                <a:spcPct val="80000"/>
              </a:spcBef>
              <a:buFontTx/>
              <a:buAutoNum type="arabicPeriod"/>
            </a:pPr>
            <a:r>
              <a:rPr lang="zh-TW" altLang="en-US"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rPr>
              <a:t>資訊分享</a:t>
            </a:r>
            <a:endParaRPr lang="en-US" altLang="zh-TW"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endParaRP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14746408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Rectangle 4"/>
          <p:cNvSpPr>
            <a:spLocks noGrp="1" noChangeArrowheads="1"/>
          </p:cNvSpPr>
          <p:nvPr>
            <p:ph type="title" idx="4294967295"/>
          </p:nvPr>
        </p:nvSpPr>
        <p:spPr>
          <a:xfrm>
            <a:off x="0" y="152400"/>
            <a:ext cx="7112000" cy="914400"/>
          </a:xfrm>
        </p:spPr>
        <p:txBody>
          <a:bodyPr/>
          <a:lstStyle/>
          <a:p>
            <a:r>
              <a:rPr lang="zh-TW" altLang="en-US">
                <a:ea typeface="新細明體" pitchFamily="18" charset="-120"/>
              </a:rPr>
              <a:t>	</a:t>
            </a:r>
          </a:p>
        </p:txBody>
      </p:sp>
      <p:sp>
        <p:nvSpPr>
          <p:cNvPr id="135177" name="Text Box 9"/>
          <p:cNvSpPr txBox="1">
            <a:spLocks noChangeArrowheads="1"/>
          </p:cNvSpPr>
          <p:nvPr/>
        </p:nvSpPr>
        <p:spPr bwMode="auto">
          <a:xfrm>
            <a:off x="3730625" y="2014538"/>
            <a:ext cx="184150" cy="457200"/>
          </a:xfrm>
          <a:prstGeom prst="rect">
            <a:avLst/>
          </a:prstGeom>
          <a:noFill/>
          <a:ln w="9525">
            <a:noFill/>
            <a:miter lim="800000"/>
            <a:headEnd/>
            <a:tailEnd/>
          </a:ln>
          <a:effectLst/>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itchFamily="18" charset="-120"/>
              <a:cs typeface="+mn-cs"/>
            </a:endParaRPr>
          </a:p>
        </p:txBody>
      </p:sp>
      <p:sp>
        <p:nvSpPr>
          <p:cNvPr id="4" name="投影片編號版面配置區 3">
            <a:extLst>
              <a:ext uri="{FF2B5EF4-FFF2-40B4-BE49-F238E27FC236}">
                <a16:creationId xmlns:a16="http://schemas.microsoft.com/office/drawing/2014/main" id="{286E5821-FCA5-A2E0-BFE7-092AB52529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7" name="日期版面配置區 14">
            <a:extLst>
              <a:ext uri="{FF2B5EF4-FFF2-40B4-BE49-F238E27FC236}">
                <a16:creationId xmlns:a16="http://schemas.microsoft.com/office/drawing/2014/main" id="{1A309D81-CB98-2621-F74F-30AD142CD0B2}"/>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8" name="頁尾版面配置區 15">
            <a:extLst>
              <a:ext uri="{FF2B5EF4-FFF2-40B4-BE49-F238E27FC236}">
                <a16:creationId xmlns:a16="http://schemas.microsoft.com/office/drawing/2014/main" id="{A1596283-F710-ED1F-75DD-3510D5BABD2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2" name="標題 2">
            <a:extLst>
              <a:ext uri="{FF2B5EF4-FFF2-40B4-BE49-F238E27FC236}">
                <a16:creationId xmlns:a16="http://schemas.microsoft.com/office/drawing/2014/main" id="{FB178C41-1E39-7CCD-4707-D49FE28AD773}"/>
              </a:ext>
            </a:extLst>
          </p:cNvPr>
          <p:cNvSpPr txBox="1">
            <a:spLocks/>
          </p:cNvSpPr>
          <p:nvPr/>
        </p:nvSpPr>
        <p:spPr>
          <a:xfrm>
            <a:off x="390525" y="133553"/>
            <a:ext cx="10457049"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TW" altLang="en-US" sz="36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資訊分享</a:t>
            </a:r>
            <a:endParaRPr kumimoji="0" lang="en-US" altLang="zh-TW" sz="36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endParaRPr>
          </a:p>
        </p:txBody>
      </p:sp>
      <p:sp>
        <p:nvSpPr>
          <p:cNvPr id="6" name="文字方塊 5">
            <a:extLst>
              <a:ext uri="{FF2B5EF4-FFF2-40B4-BE49-F238E27FC236}">
                <a16:creationId xmlns:a16="http://schemas.microsoft.com/office/drawing/2014/main" id="{2D8DE761-F41B-411B-E68C-27D03220BC7B}"/>
              </a:ext>
            </a:extLst>
          </p:cNvPr>
          <p:cNvSpPr txBox="1"/>
          <p:nvPr/>
        </p:nvSpPr>
        <p:spPr>
          <a:xfrm>
            <a:off x="4795014" y="930356"/>
            <a:ext cx="1990725"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4000" dirty="0">
                <a:solidFill>
                  <a:prstClr val="black"/>
                </a:solidFill>
                <a:latin typeface="標楷體" panose="03000509000000000000" pitchFamily="65" charset="-120"/>
                <a:ea typeface="標楷體" panose="03000509000000000000" pitchFamily="65" charset="-120"/>
              </a:rPr>
              <a:t>銷售</a:t>
            </a:r>
            <a:r>
              <a:rPr kumimoji="0" lang="en-US" altLang="zh-TW" sz="40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 </a:t>
            </a:r>
            <a:r>
              <a:rPr kumimoji="0" lang="en-US" altLang="zh-TW" sz="40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a:t>
            </a:r>
            <a:endParaRPr kumimoji="0" lang="zh-TW" altLang="en-US" sz="40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endParaRPr>
          </a:p>
        </p:txBody>
      </p:sp>
      <p:pic>
        <p:nvPicPr>
          <p:cNvPr id="5" name="圖片 4">
            <a:extLst>
              <a:ext uri="{FF2B5EF4-FFF2-40B4-BE49-F238E27FC236}">
                <a16:creationId xmlns:a16="http://schemas.microsoft.com/office/drawing/2014/main" id="{01A3503D-091B-8F0C-3C15-68480A7B4747}"/>
              </a:ext>
            </a:extLst>
          </p:cNvPr>
          <p:cNvPicPr>
            <a:picLocks noChangeAspect="1"/>
          </p:cNvPicPr>
          <p:nvPr/>
        </p:nvPicPr>
        <p:blipFill>
          <a:blip r:embed="rId2"/>
          <a:stretch>
            <a:fillRect/>
          </a:stretch>
        </p:blipFill>
        <p:spPr>
          <a:xfrm>
            <a:off x="3556000" y="924295"/>
            <a:ext cx="4572396" cy="5415833"/>
          </a:xfrm>
          <a:prstGeom prst="rect">
            <a:avLst/>
          </a:prstGeom>
        </p:spPr>
      </p:pic>
    </p:spTree>
    <p:extLst>
      <p:ext uri="{BB962C8B-B14F-4D97-AF65-F5344CB8AC3E}">
        <p14:creationId xmlns:p14="http://schemas.microsoft.com/office/powerpoint/2010/main" val="31123849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4B1A190E-1FB3-3B2C-71CF-EAD13D2CFE6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投影片編號版面配置區 4">
            <a:extLst>
              <a:ext uri="{FF2B5EF4-FFF2-40B4-BE49-F238E27FC236}">
                <a16:creationId xmlns:a16="http://schemas.microsoft.com/office/drawing/2014/main" id="{2AC614FD-480E-8D08-97F0-B1C2E21D246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7" name="頁尾版面配置區 15">
            <a:extLst>
              <a:ext uri="{FF2B5EF4-FFF2-40B4-BE49-F238E27FC236}">
                <a16:creationId xmlns:a16="http://schemas.microsoft.com/office/drawing/2014/main" id="{0CB871B9-326E-3631-F0B7-7F15C4C368E3}"/>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6" name="文字方塊 5">
            <a:extLst>
              <a:ext uri="{FF2B5EF4-FFF2-40B4-BE49-F238E27FC236}">
                <a16:creationId xmlns:a16="http://schemas.microsoft.com/office/drawing/2014/main" id="{F08F2556-1513-58C5-4C0B-A00E45789EE0}"/>
              </a:ext>
            </a:extLst>
          </p:cNvPr>
          <p:cNvSpPr txBox="1"/>
          <p:nvPr/>
        </p:nvSpPr>
        <p:spPr>
          <a:xfrm>
            <a:off x="1847850" y="1895475"/>
            <a:ext cx="7877175" cy="206210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1.</a:t>
            </a:r>
            <a:r>
              <a:rPr kumimoji="0" lang="zh-TW" altLang="en-US" sz="32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資產減損與人力精簡影響，體質改善。</a:t>
            </a:r>
            <a:endParaRPr kumimoji="0" lang="en-US" altLang="zh-TW" sz="32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2.</a:t>
            </a:r>
            <a:r>
              <a:rPr kumimoji="0" lang="zh-TW" altLang="en-US" sz="3200" b="0" i="0" u="none" strike="noStrike" kern="1200" cap="none" spc="0" normalizeH="0" baseline="0" noProof="0">
                <a:ln>
                  <a:noFill/>
                </a:ln>
                <a:solidFill>
                  <a:prstClr val="black"/>
                </a:solidFill>
                <a:effectLst/>
                <a:uLnTx/>
                <a:uFillTx/>
                <a:latin typeface="標楷體" panose="03000509000000000000" pitchFamily="65" charset="-120"/>
                <a:ea typeface="標楷體" panose="03000509000000000000" pitchFamily="65" charset="-120"/>
                <a:cs typeface="+mn-cs"/>
              </a:rPr>
              <a:t>功率半導體封裝進</a:t>
            </a:r>
            <a:r>
              <a:rPr kumimoji="0" lang="zh-TW" altLang="en-US" sz="32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度更新。</a:t>
            </a:r>
            <a:endParaRPr kumimoji="0" lang="en-US" altLang="zh-TW" sz="32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3.Q4</a:t>
            </a:r>
            <a:r>
              <a:rPr kumimoji="0" lang="zh-TW" altLang="en-US" sz="32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車用影像回溫。</a:t>
            </a:r>
            <a:endParaRPr kumimoji="0" lang="en-US" altLang="zh-TW" sz="32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4.AI</a:t>
            </a:r>
            <a:r>
              <a:rPr kumimoji="0" lang="zh-TW" altLang="en-US" sz="32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對光通模組展望</a:t>
            </a:r>
            <a:endParaRPr kumimoji="0" lang="en-US" altLang="zh-TW" sz="32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endParaRPr>
          </a:p>
        </p:txBody>
      </p:sp>
      <p:sp>
        <p:nvSpPr>
          <p:cNvPr id="3" name="標題 2">
            <a:extLst>
              <a:ext uri="{FF2B5EF4-FFF2-40B4-BE49-F238E27FC236}">
                <a16:creationId xmlns:a16="http://schemas.microsoft.com/office/drawing/2014/main" id="{BDCA3869-2B04-E6F3-F454-465013766BD7}"/>
              </a:ext>
            </a:extLst>
          </p:cNvPr>
          <p:cNvSpPr txBox="1">
            <a:spLocks/>
          </p:cNvSpPr>
          <p:nvPr/>
        </p:nvSpPr>
        <p:spPr>
          <a:xfrm>
            <a:off x="390525" y="133553"/>
            <a:ext cx="10457049"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TW" altLang="en-US" sz="36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資訊分享</a:t>
            </a:r>
            <a:endParaRPr kumimoji="0" lang="en-US" altLang="zh-TW" sz="36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endParaRPr>
          </a:p>
        </p:txBody>
      </p:sp>
    </p:spTree>
    <p:extLst>
      <p:ext uri="{BB962C8B-B14F-4D97-AF65-F5344CB8AC3E}">
        <p14:creationId xmlns:p14="http://schemas.microsoft.com/office/powerpoint/2010/main" val="2038695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77DD7D7A-400C-04F4-8333-27A530F1950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135172" name="Rectangle 4"/>
          <p:cNvSpPr>
            <a:spLocks noGrp="1" noChangeArrowheads="1"/>
          </p:cNvSpPr>
          <p:nvPr>
            <p:ph type="title" idx="4294967295"/>
          </p:nvPr>
        </p:nvSpPr>
        <p:spPr>
          <a:xfrm>
            <a:off x="0" y="152400"/>
            <a:ext cx="7112000" cy="914400"/>
          </a:xfrm>
        </p:spPr>
        <p:txBody>
          <a:bodyPr/>
          <a:lstStyle/>
          <a:p>
            <a:r>
              <a:rPr lang="zh-TW" altLang="en-US">
                <a:ea typeface="新細明體" pitchFamily="18" charset="-120"/>
              </a:rPr>
              <a:t>	</a:t>
            </a:r>
          </a:p>
        </p:txBody>
      </p:sp>
      <p:sp>
        <p:nvSpPr>
          <p:cNvPr id="135173" name="Text Box 5"/>
          <p:cNvSpPr txBox="1">
            <a:spLocks noChangeArrowheads="1"/>
          </p:cNvSpPr>
          <p:nvPr/>
        </p:nvSpPr>
        <p:spPr bwMode="auto">
          <a:xfrm>
            <a:off x="2069278" y="235279"/>
            <a:ext cx="7226300" cy="1384995"/>
          </a:xfrm>
          <a:prstGeom prst="rect">
            <a:avLst/>
          </a:prstGeom>
          <a:noFill/>
          <a:ln w="9525">
            <a:noFill/>
            <a:miter lim="800000"/>
            <a:headEnd/>
            <a:tailEnd/>
          </a:ln>
          <a:effectLst/>
        </p:spPr>
        <p:txBody>
          <a:bodyPr>
            <a:spAutoFit/>
          </a:bodyPr>
          <a:lstStyle/>
          <a:p>
            <a:pPr algn="ctr" defTabSz="457200">
              <a:defRPr/>
            </a:pPr>
            <a:r>
              <a:rPr lang="zh-TW" altLang="en-US" sz="3600" spc="-50" dirty="0">
                <a:latin typeface="標楷體" panose="03000509000000000000" pitchFamily="65" charset="-120"/>
                <a:ea typeface="標楷體" panose="03000509000000000000" pitchFamily="65" charset="-120"/>
                <a:cs typeface="+mj-cs"/>
              </a:rPr>
              <a:t>下季展望</a:t>
            </a:r>
            <a:endParaRPr lang="en-US" altLang="zh-TW" sz="3600" spc="-50" dirty="0">
              <a:latin typeface="標楷體" panose="03000509000000000000" pitchFamily="65" charset="-120"/>
              <a:ea typeface="標楷體" panose="03000509000000000000" pitchFamily="65" charset="-120"/>
              <a:cs typeface="+mj-cs"/>
            </a:endParaRPr>
          </a:p>
          <a:p>
            <a:pPr marL="457200" marR="0" lvl="0" indent="-457200" algn="ctr" defTabSz="457200" rtl="0" eaLnBrk="1" fontAlgn="auto" latinLnBrk="0" hangingPunct="1">
              <a:lnSpc>
                <a:spcPct val="100000"/>
              </a:lnSpc>
              <a:spcBef>
                <a:spcPct val="50000"/>
              </a:spcBef>
              <a:spcAft>
                <a:spcPts val="0"/>
              </a:spcAft>
              <a:buClrTx/>
              <a:buSzTx/>
              <a:buFontTx/>
              <a:buNone/>
              <a:tabLst/>
              <a:defRPr/>
            </a:pPr>
            <a:endParaRPr kumimoji="0" lang="zh-TW" altLang="en-US" sz="3200" b="0" i="0" u="none" strike="noStrike" kern="1200" cap="none" spc="0" normalizeH="0" baseline="0" noProof="0" dirty="0">
              <a:ln>
                <a:noFill/>
              </a:ln>
              <a:solidFill>
                <a:prstClr val="black"/>
              </a:solidFill>
              <a:effectLst/>
              <a:uLnTx/>
              <a:uFillTx/>
              <a:latin typeface="Calibri" panose="020F0502020204030204"/>
              <a:ea typeface="新細明體" pitchFamily="18" charset="-120"/>
              <a:cs typeface="Calibri Light" panose="020F0302020204030204" pitchFamily="34" charset="0"/>
            </a:endParaRPr>
          </a:p>
        </p:txBody>
      </p:sp>
      <p:sp>
        <p:nvSpPr>
          <p:cNvPr id="135177" name="Text Box 9"/>
          <p:cNvSpPr txBox="1">
            <a:spLocks noChangeArrowheads="1"/>
          </p:cNvSpPr>
          <p:nvPr/>
        </p:nvSpPr>
        <p:spPr bwMode="auto">
          <a:xfrm>
            <a:off x="3730625" y="2014538"/>
            <a:ext cx="184150" cy="457200"/>
          </a:xfrm>
          <a:prstGeom prst="rect">
            <a:avLst/>
          </a:prstGeom>
          <a:noFill/>
          <a:ln w="9525">
            <a:noFill/>
            <a:miter lim="800000"/>
            <a:headEnd/>
            <a:tailEnd/>
          </a:ln>
          <a:effectLst/>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itchFamily="18" charset="-120"/>
              <a:cs typeface="+mn-cs"/>
            </a:endParaRPr>
          </a:p>
        </p:txBody>
      </p:sp>
      <p:sp>
        <p:nvSpPr>
          <p:cNvPr id="3" name="頁尾版面配置區 2">
            <a:extLst>
              <a:ext uri="{FF2B5EF4-FFF2-40B4-BE49-F238E27FC236}">
                <a16:creationId xmlns:a16="http://schemas.microsoft.com/office/drawing/2014/main" id="{01D828D1-601F-7F07-730F-0B4B0E2C4BE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TONG HSING CONFIDENTIAL</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4" name="投影片編號版面配置區 3">
            <a:extLst>
              <a:ext uri="{FF2B5EF4-FFF2-40B4-BE49-F238E27FC236}">
                <a16:creationId xmlns:a16="http://schemas.microsoft.com/office/drawing/2014/main" id="{67E1B085-191B-6B6D-DCF8-74EBB96C45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文字方塊 4">
            <a:extLst>
              <a:ext uri="{FF2B5EF4-FFF2-40B4-BE49-F238E27FC236}">
                <a16:creationId xmlns:a16="http://schemas.microsoft.com/office/drawing/2014/main" id="{058E9ECC-5FA7-00BC-36F1-53E0D3D89F1B}"/>
              </a:ext>
            </a:extLst>
          </p:cNvPr>
          <p:cNvSpPr txBox="1"/>
          <p:nvPr/>
        </p:nvSpPr>
        <p:spPr>
          <a:xfrm>
            <a:off x="966787" y="2174737"/>
            <a:ext cx="10258425" cy="175432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3600" b="0" i="0" u="none" strike="noStrike" kern="1200" cap="none" spc="0" normalizeH="0" baseline="0" noProof="0" dirty="0">
                <a:ln>
                  <a:noFill/>
                </a:ln>
                <a:effectLst/>
                <a:uLnTx/>
                <a:uFillTx/>
                <a:latin typeface="標楷體" panose="03000509000000000000" pitchFamily="65" charset="-120"/>
                <a:ea typeface="標楷體" panose="03000509000000000000" pitchFamily="65" charset="-120"/>
              </a:rPr>
              <a:t>“</a:t>
            </a:r>
            <a:r>
              <a:rPr lang="zh-TW" altLang="en-US" sz="3600" b="0" i="0" dirty="0">
                <a:effectLst/>
                <a:latin typeface="標楷體" panose="03000509000000000000" pitchFamily="65" charset="-120"/>
                <a:ea typeface="標楷體" panose="03000509000000000000" pitchFamily="65" charset="-120"/>
              </a:rPr>
              <a:t>第三季旺季不旺，主</a:t>
            </a:r>
            <a:r>
              <a:rPr lang="zh-TW" altLang="en-US" sz="3600" dirty="0">
                <a:latin typeface="標楷體" panose="03000509000000000000" pitchFamily="65" charset="-120"/>
                <a:ea typeface="標楷體" panose="03000509000000000000" pitchFamily="65" charset="-120"/>
              </a:rPr>
              <a:t>因車用影像及手機庫存仍偏高</a:t>
            </a:r>
            <a:r>
              <a:rPr lang="zh-TW" altLang="en-US" sz="3600" b="0" i="0" dirty="0">
                <a:effectLst/>
                <a:latin typeface="標楷體" panose="03000509000000000000" pitchFamily="65" charset="-120"/>
                <a:ea typeface="標楷體" panose="03000509000000000000" pitchFamily="65" charset="-120"/>
              </a:rPr>
              <a:t>，預期第三季營收為今年谷底，但財務指標將有所改善。</a:t>
            </a:r>
            <a:r>
              <a:rPr kumimoji="0" lang="en-US" altLang="zh-TW" sz="3600" b="0" i="0" u="none" strike="noStrike" kern="1200" cap="none" spc="0" normalizeH="0" baseline="0" noProof="0" dirty="0">
                <a:ln>
                  <a:noFill/>
                </a:ln>
                <a:effectLst/>
                <a:uLnTx/>
                <a:uFillTx/>
                <a:latin typeface="標楷體" panose="03000509000000000000" pitchFamily="65" charset="-120"/>
                <a:ea typeface="標楷體" panose="03000509000000000000" pitchFamily="65" charset="-120"/>
              </a:rPr>
              <a:t>"</a:t>
            </a:r>
            <a:endParaRPr kumimoji="0" lang="en-US" sz="3600" b="0" i="0" u="none" strike="noStrike" kern="1200" cap="none" spc="0" normalizeH="0" baseline="0" noProof="0" dirty="0">
              <a:ln>
                <a:noFill/>
              </a:ln>
              <a:effectLst/>
              <a:uLnTx/>
              <a:uFillTx/>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555464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5000" name="Rectangle 84999">
            <a:extLst>
              <a:ext uri="{FF2B5EF4-FFF2-40B4-BE49-F238E27FC236}">
                <a16:creationId xmlns:a16="http://schemas.microsoft.com/office/drawing/2014/main" id="{DE1F88EA-5B85-4782-9A95-9C738F48E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002" name="Rectangle 85001">
            <a:extLst>
              <a:ext uri="{FF2B5EF4-FFF2-40B4-BE49-F238E27FC236}">
                <a16:creationId xmlns:a16="http://schemas.microsoft.com/office/drawing/2014/main" id="{E9A9E663-1F8A-406B-B295-B1EF8596D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85004" name="Straight Connector 85003">
            <a:extLst>
              <a:ext uri="{FF2B5EF4-FFF2-40B4-BE49-F238E27FC236}">
                <a16:creationId xmlns:a16="http://schemas.microsoft.com/office/drawing/2014/main" id="{EC97561C-9294-4114-A5D6-9CF6CF68AC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85006" name="Rectangle 85005">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4995" name="Rectangle 3"/>
          <p:cNvSpPr>
            <a:spLocks noChangeArrowheads="1"/>
          </p:cNvSpPr>
          <p:nvPr/>
        </p:nvSpPr>
        <p:spPr bwMode="auto">
          <a:xfrm>
            <a:off x="807257" y="406410"/>
            <a:ext cx="6750987" cy="946784"/>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600"/>
              </a:spcAft>
              <a:buClrTx/>
              <a:buSzTx/>
              <a:buFontTx/>
              <a:buNone/>
              <a:tabLst/>
              <a:defRPr/>
            </a:pPr>
            <a:r>
              <a:rPr kumimoji="0" lang="zh-TW" altLang="en-US" sz="4800" b="0" i="0" u="sng" strike="noStrike" kern="1200" cap="none" spc="-50" normalizeH="0" baseline="0" noProof="0" dirty="0">
                <a:ln>
                  <a:noFill/>
                </a:ln>
                <a:solidFill>
                  <a:srgbClr val="013E7D"/>
                </a:solidFill>
                <a:effectLst/>
                <a:uLnTx/>
                <a:uFillTx/>
                <a:latin typeface="標楷體" panose="03000509000000000000" pitchFamily="65" charset="-120"/>
                <a:ea typeface="標楷體" panose="03000509000000000000" pitchFamily="65" charset="-120"/>
              </a:rPr>
              <a:t>免責聲明</a:t>
            </a:r>
            <a:endParaRPr kumimoji="0" lang="en-US" altLang="zh-TW" sz="4800" b="0" i="0" u="sng" strike="noStrike" kern="1200" cap="none" spc="-50" normalizeH="0" baseline="0" noProof="0" dirty="0">
              <a:ln>
                <a:noFill/>
              </a:ln>
              <a:solidFill>
                <a:srgbClr val="013E7D"/>
              </a:solidFill>
              <a:effectLst/>
              <a:uLnTx/>
              <a:uFillTx/>
              <a:latin typeface="標楷體" panose="03000509000000000000" pitchFamily="65" charset="-120"/>
              <a:ea typeface="標楷體" panose="03000509000000000000" pitchFamily="65" charset="-120"/>
            </a:endParaRPr>
          </a:p>
        </p:txBody>
      </p:sp>
      <p:sp>
        <p:nvSpPr>
          <p:cNvPr id="85008" name="Rectangle 85007">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010" name="Rectangle 85009">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投影片編號版面配置區 2">
            <a:extLst>
              <a:ext uri="{FF2B5EF4-FFF2-40B4-BE49-F238E27FC236}">
                <a16:creationId xmlns:a16="http://schemas.microsoft.com/office/drawing/2014/main" id="{EFCF4ABF-09DF-A2F0-5647-193E8C89344C}"/>
              </a:ext>
            </a:extLst>
          </p:cNvPr>
          <p:cNvSpPr>
            <a:spLocks noGrp="1"/>
          </p:cNvSpPr>
          <p:nvPr>
            <p:ph type="sldNum" sz="quarter" idx="12"/>
          </p:nvPr>
        </p:nvSpPr>
        <p:spPr>
          <a:xfrm>
            <a:off x="9900458" y="6459785"/>
            <a:ext cx="1312025" cy="365125"/>
          </a:xfrm>
        </p:spPr>
        <p:txBody>
          <a:bodyPr vert="horz" lIns="91440" tIns="45720" rIns="91440" bIns="45720" rtlCol="0" anchor="ct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6159F89F-55C1-444F-ACC8-C1BE3CDE8A11}" type="slidenum">
              <a:rPr kumimoji="0" lang="en-US" altLang="zh-TW" sz="1050" b="0" i="0" u="none" strike="noStrike" kern="1200" cap="none" spc="0" normalizeH="0" baseline="0" noProof="0" smtClean="0">
                <a:ln>
                  <a:noFill/>
                </a:ln>
                <a:solidFill>
                  <a:srgbClr val="FFFFFF"/>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600"/>
                </a:spcAft>
                <a:buClrTx/>
                <a:buSzTx/>
                <a:buFontTx/>
                <a:buNone/>
                <a:tabLst/>
                <a:defRPr/>
              </a:pPr>
              <a:t>2</a:t>
            </a:fld>
            <a:endParaRPr kumimoji="0" lang="en-US" altLang="zh-TW" sz="1050" b="0" i="0" u="none" strike="noStrike" kern="1200" cap="none" spc="0" normalizeH="0" baseline="0" noProof="0">
              <a:ln>
                <a:noFill/>
              </a:ln>
              <a:solidFill>
                <a:srgbClr val="FFFFFF"/>
              </a:solidFill>
              <a:effectLst/>
              <a:uLnTx/>
              <a:uFillTx/>
              <a:latin typeface="Calibri" panose="020F0502020204030204"/>
              <a:ea typeface="新細明體" panose="02020500000000000000" pitchFamily="18" charset="-120"/>
              <a:cs typeface="+mn-cs"/>
            </a:endParaRPr>
          </a:p>
        </p:txBody>
      </p:sp>
      <p:sp>
        <p:nvSpPr>
          <p:cNvPr id="2" name="Text Box 2">
            <a:extLst>
              <a:ext uri="{FF2B5EF4-FFF2-40B4-BE49-F238E27FC236}">
                <a16:creationId xmlns:a16="http://schemas.microsoft.com/office/drawing/2014/main" id="{D891DA0A-A4FA-01B0-77C2-FAC24360711B}"/>
              </a:ext>
            </a:extLst>
          </p:cNvPr>
          <p:cNvSpPr txBox="1">
            <a:spLocks noChangeArrowheads="1"/>
          </p:cNvSpPr>
          <p:nvPr/>
        </p:nvSpPr>
        <p:spPr bwMode="auto">
          <a:xfrm>
            <a:off x="201893" y="1533603"/>
            <a:ext cx="7882892" cy="4798237"/>
          </a:xfrm>
          <a:prstGeom prst="rect">
            <a:avLst/>
          </a:prstGeom>
          <a:noFill/>
          <a:ln w="9525">
            <a:noFill/>
            <a:miter lim="800000"/>
            <a:headEnd/>
            <a:tailEnd/>
          </a:ln>
          <a:effectLst/>
        </p:spPr>
        <p:txBody>
          <a:bodyPr wrap="square">
            <a:spAutoFit/>
          </a:bodyPr>
          <a:lstStyle/>
          <a:p>
            <a:pPr marL="457200" indent="-457200" algn="l">
              <a:lnSpc>
                <a:spcPct val="90000"/>
              </a:lnSpc>
              <a:spcBef>
                <a:spcPct val="20000"/>
              </a:spcBef>
              <a:buFontTx/>
              <a:buChar char="•"/>
            </a:pPr>
            <a:r>
              <a:rPr lang="zh-TW" altLang="en-US" sz="2200" dirty="0">
                <a:solidFill>
                  <a:srgbClr val="000099"/>
                </a:solidFill>
                <a:latin typeface="標楷體" pitchFamily="65" charset="-120"/>
                <a:ea typeface="標楷體" pitchFamily="65" charset="-120"/>
              </a:rPr>
              <a:t>本簡報資料所提供資訊，包含前瞻性看法。這些前瞻性看法可能因風險、不確定性與假設等的不同狀況而超出我們的判斷，實際結果將可能與此看法有重大出入。由於這些風險、不確定性與假設等的不同狀況，本簡報資料中的前瞻性事件與狀況可能不會依預期發生。讀者不應完全依賴此前瞻性資訊。</a:t>
            </a:r>
          </a:p>
          <a:p>
            <a:pPr marL="457200" indent="-457200" algn="l">
              <a:lnSpc>
                <a:spcPct val="90000"/>
              </a:lnSpc>
              <a:spcBef>
                <a:spcPct val="20000"/>
              </a:spcBef>
              <a:buFontTx/>
              <a:buChar char="•"/>
            </a:pPr>
            <a:endParaRPr lang="zh-TW" altLang="en-US" sz="2200" dirty="0">
              <a:solidFill>
                <a:srgbClr val="000099"/>
              </a:solidFill>
              <a:latin typeface="標楷體" pitchFamily="65" charset="-120"/>
              <a:ea typeface="標楷體" pitchFamily="65" charset="-120"/>
            </a:endParaRPr>
          </a:p>
          <a:p>
            <a:pPr marL="457200" indent="-457200" algn="l">
              <a:lnSpc>
                <a:spcPct val="90000"/>
              </a:lnSpc>
              <a:spcBef>
                <a:spcPct val="20000"/>
              </a:spcBef>
              <a:buFontTx/>
              <a:buChar char="•"/>
            </a:pPr>
            <a:r>
              <a:rPr lang="zh-TW" altLang="en-US" sz="2200" dirty="0">
                <a:solidFill>
                  <a:srgbClr val="000099"/>
                </a:solidFill>
                <a:latin typeface="標楷體" pitchFamily="65" charset="-120"/>
                <a:ea typeface="標楷體" pitchFamily="65" charset="-120"/>
              </a:rPr>
              <a:t>同欣電子工業股份有限公司(本公司)已儘可能確保本簡報資料為正確無誤且並無遺漏及過時。然而，本公司概無就有關資料之可靠性、準確性或完備性做出任何明示或暗示之聲明或保證，且對本簡報資料任何內容或因倚賴該等內容所採取行動而直接或間接引致之任何損失概不負責。未經本公司許可的情況下，不可複製、修改、重新編譯、刪減或傳送本簡報任何內容，或將任何該等內容用於商業用途。</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版面配置區 14">
            <a:extLst>
              <a:ext uri="{FF2B5EF4-FFF2-40B4-BE49-F238E27FC236}">
                <a16:creationId xmlns:a16="http://schemas.microsoft.com/office/drawing/2014/main" id="{00C49925-4755-9AF2-F588-457AF619E9A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4" name="頁尾版面配置區 15">
            <a:extLst>
              <a:ext uri="{FF2B5EF4-FFF2-40B4-BE49-F238E27FC236}">
                <a16:creationId xmlns:a16="http://schemas.microsoft.com/office/drawing/2014/main" id="{2AC242E3-157F-2B64-79D6-9114B1BFDDCF}"/>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5" name="投影片編號版面配置區 16">
            <a:extLst>
              <a:ext uri="{FF2B5EF4-FFF2-40B4-BE49-F238E27FC236}">
                <a16:creationId xmlns:a16="http://schemas.microsoft.com/office/drawing/2014/main" id="{73A3C9D4-EA0C-E1F4-4FFC-44EC15F3D674}"/>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20</a:t>
            </a:fld>
            <a:endParaRPr lang="en-US" altLang="zh-TW" sz="1200" dirty="0">
              <a:solidFill>
                <a:schemeClr val="bg1"/>
              </a:solidFill>
            </a:endParaRPr>
          </a:p>
        </p:txBody>
      </p:sp>
      <p:sp>
        <p:nvSpPr>
          <p:cNvPr id="6" name="Rectangle 11">
            <a:extLst>
              <a:ext uri="{FF2B5EF4-FFF2-40B4-BE49-F238E27FC236}">
                <a16:creationId xmlns:a16="http://schemas.microsoft.com/office/drawing/2014/main" id="{79B863AB-F355-29A0-E110-99349CB773DB}"/>
              </a:ext>
            </a:extLst>
          </p:cNvPr>
          <p:cNvSpPr>
            <a:spLocks noChangeArrowheads="1"/>
          </p:cNvSpPr>
          <p:nvPr/>
        </p:nvSpPr>
        <p:spPr bwMode="auto">
          <a:xfrm>
            <a:off x="1548399" y="890892"/>
            <a:ext cx="8702938" cy="784830"/>
          </a:xfrm>
          <a:prstGeom prst="rect">
            <a:avLst/>
          </a:prstGeom>
          <a:noFill/>
          <a:ln w="9525">
            <a:noFill/>
            <a:miter lim="800000"/>
            <a:headEnd/>
            <a:tailEnd/>
          </a:ln>
          <a:effectLst/>
        </p:spPr>
        <p:txBody>
          <a:bodyPr wrap="square">
            <a:spAutoFit/>
          </a:bodyPr>
          <a:lstStyle/>
          <a:p>
            <a:pPr algn="ctr">
              <a:spcBef>
                <a:spcPct val="25000"/>
              </a:spcBef>
            </a:pPr>
            <a:r>
              <a:rPr lang="en-US" altLang="zh-TW" sz="4500" u="sng" spc="-50" dirty="0">
                <a:solidFill>
                  <a:srgbClr val="003F7C"/>
                </a:solidFill>
                <a:ea typeface="+mj-ea"/>
                <a:cs typeface="+mj-cs"/>
              </a:rPr>
              <a:t>Thank you for Listening!</a:t>
            </a:r>
          </a:p>
        </p:txBody>
      </p:sp>
      <p:sp>
        <p:nvSpPr>
          <p:cNvPr id="7" name="矩形 6">
            <a:extLst>
              <a:ext uri="{FF2B5EF4-FFF2-40B4-BE49-F238E27FC236}">
                <a16:creationId xmlns:a16="http://schemas.microsoft.com/office/drawing/2014/main" id="{015855D1-5234-C996-ACFF-42967F632B75}"/>
              </a:ext>
            </a:extLst>
          </p:cNvPr>
          <p:cNvSpPr/>
          <p:nvPr/>
        </p:nvSpPr>
        <p:spPr>
          <a:xfrm>
            <a:off x="1307329" y="2061771"/>
            <a:ext cx="9363075" cy="33004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8" name="群組 7">
            <a:extLst>
              <a:ext uri="{FF2B5EF4-FFF2-40B4-BE49-F238E27FC236}">
                <a16:creationId xmlns:a16="http://schemas.microsoft.com/office/drawing/2014/main" id="{8194648A-4486-9B6F-EBDA-87F6A5A2F2CC}"/>
              </a:ext>
            </a:extLst>
          </p:cNvPr>
          <p:cNvGrpSpPr/>
          <p:nvPr/>
        </p:nvGrpSpPr>
        <p:grpSpPr>
          <a:xfrm>
            <a:off x="2430146" y="2386972"/>
            <a:ext cx="7117440" cy="2393357"/>
            <a:chOff x="3018577" y="1664401"/>
            <a:chExt cx="6835466" cy="2390867"/>
          </a:xfrm>
        </p:grpSpPr>
        <p:pic>
          <p:nvPicPr>
            <p:cNvPr id="9" name="圖片 8">
              <a:extLst>
                <a:ext uri="{FF2B5EF4-FFF2-40B4-BE49-F238E27FC236}">
                  <a16:creationId xmlns:a16="http://schemas.microsoft.com/office/drawing/2014/main" id="{39CE2FC3-8C93-8E29-9B1D-8EFB07864B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8577" y="1784350"/>
              <a:ext cx="1333500" cy="1047750"/>
            </a:xfrm>
            <a:prstGeom prst="rect">
              <a:avLst/>
            </a:prstGeom>
          </p:spPr>
        </p:pic>
        <p:pic>
          <p:nvPicPr>
            <p:cNvPr id="10" name="圖片 9">
              <a:extLst>
                <a:ext uri="{FF2B5EF4-FFF2-40B4-BE49-F238E27FC236}">
                  <a16:creationId xmlns:a16="http://schemas.microsoft.com/office/drawing/2014/main" id="{FFE54FA7-7DF7-D6EA-3133-05CED33210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71188" y="1664401"/>
              <a:ext cx="1556759" cy="1223168"/>
            </a:xfrm>
            <a:prstGeom prst="rect">
              <a:avLst/>
            </a:prstGeom>
          </p:spPr>
        </p:pic>
        <p:pic>
          <p:nvPicPr>
            <p:cNvPr id="11" name="圖片 10">
              <a:extLst>
                <a:ext uri="{FF2B5EF4-FFF2-40B4-BE49-F238E27FC236}">
                  <a16:creationId xmlns:a16="http://schemas.microsoft.com/office/drawing/2014/main" id="{A0301995-2889-11B1-F93B-2465E5A3C4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6052" y="2761875"/>
              <a:ext cx="1556759" cy="1223168"/>
            </a:xfrm>
            <a:prstGeom prst="rect">
              <a:avLst/>
            </a:prstGeom>
          </p:spPr>
        </p:pic>
        <p:pic>
          <p:nvPicPr>
            <p:cNvPr id="12" name="圖片 11">
              <a:extLst>
                <a:ext uri="{FF2B5EF4-FFF2-40B4-BE49-F238E27FC236}">
                  <a16:creationId xmlns:a16="http://schemas.microsoft.com/office/drawing/2014/main" id="{E2F120FF-8FF7-AE4D-9B8D-E5524C270CB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97284" y="1696641"/>
              <a:ext cx="1556759" cy="1223168"/>
            </a:xfrm>
            <a:prstGeom prst="rect">
              <a:avLst/>
            </a:prstGeom>
          </p:spPr>
        </p:pic>
        <p:pic>
          <p:nvPicPr>
            <p:cNvPr id="13" name="圖片 12">
              <a:extLst>
                <a:ext uri="{FF2B5EF4-FFF2-40B4-BE49-F238E27FC236}">
                  <a16:creationId xmlns:a16="http://schemas.microsoft.com/office/drawing/2014/main" id="{110055FF-BECD-48A9-6E7A-0E0667AE689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90179" y="2832100"/>
              <a:ext cx="1556759" cy="1223168"/>
            </a:xfrm>
            <a:prstGeom prst="rect">
              <a:avLst/>
            </a:prstGeom>
          </p:spPr>
        </p:pic>
        <p:pic>
          <p:nvPicPr>
            <p:cNvPr id="14" name="圖片 13">
              <a:extLst>
                <a:ext uri="{FF2B5EF4-FFF2-40B4-BE49-F238E27FC236}">
                  <a16:creationId xmlns:a16="http://schemas.microsoft.com/office/drawing/2014/main" id="{20061980-DD1C-697C-FE37-92602C07CA4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07078" y="2816459"/>
              <a:ext cx="1477312" cy="1160745"/>
            </a:xfrm>
            <a:prstGeom prst="rect">
              <a:avLst/>
            </a:prstGeom>
          </p:spPr>
        </p:pic>
        <p:pic>
          <p:nvPicPr>
            <p:cNvPr id="15" name="圖片 14">
              <a:extLst>
                <a:ext uri="{FF2B5EF4-FFF2-40B4-BE49-F238E27FC236}">
                  <a16:creationId xmlns:a16="http://schemas.microsoft.com/office/drawing/2014/main" id="{55A81CA4-9321-BBB2-5FBA-85217EA9647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70792" y="2844918"/>
              <a:ext cx="1404872" cy="1103828"/>
            </a:xfrm>
            <a:prstGeom prst="rect">
              <a:avLst/>
            </a:prstGeom>
          </p:spPr>
        </p:pic>
        <p:pic>
          <p:nvPicPr>
            <p:cNvPr id="16" name="圖片 15">
              <a:extLst>
                <a:ext uri="{FF2B5EF4-FFF2-40B4-BE49-F238E27FC236}">
                  <a16:creationId xmlns:a16="http://schemas.microsoft.com/office/drawing/2014/main" id="{E3140810-0CAC-F80B-5B36-F8E21E437F7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357696" y="1719444"/>
              <a:ext cx="1404872" cy="1103828"/>
            </a:xfrm>
            <a:prstGeom prst="rect">
              <a:avLst/>
            </a:prstGeom>
          </p:spPr>
        </p:pic>
        <p:pic>
          <p:nvPicPr>
            <p:cNvPr id="17" name="圖片 16">
              <a:extLst>
                <a:ext uri="{FF2B5EF4-FFF2-40B4-BE49-F238E27FC236}">
                  <a16:creationId xmlns:a16="http://schemas.microsoft.com/office/drawing/2014/main" id="{C08807F7-0763-0848-E567-4C0660E1167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154182" y="1780565"/>
              <a:ext cx="1237021" cy="971945"/>
            </a:xfrm>
            <a:prstGeom prst="rect">
              <a:avLst/>
            </a:prstGeom>
          </p:spPr>
        </p:pic>
      </p:grpSp>
      <p:sp>
        <p:nvSpPr>
          <p:cNvPr id="18" name="文字方塊 17">
            <a:extLst>
              <a:ext uri="{FF2B5EF4-FFF2-40B4-BE49-F238E27FC236}">
                <a16:creationId xmlns:a16="http://schemas.microsoft.com/office/drawing/2014/main" id="{46CF5CAF-7432-977D-4864-AD6A00F06DD7}"/>
              </a:ext>
            </a:extLst>
          </p:cNvPr>
          <p:cNvSpPr txBox="1"/>
          <p:nvPr/>
        </p:nvSpPr>
        <p:spPr>
          <a:xfrm>
            <a:off x="1295794" y="4859607"/>
            <a:ext cx="9357919" cy="492443"/>
          </a:xfrm>
          <a:prstGeom prst="rect">
            <a:avLst/>
          </a:prstGeom>
          <a:noFill/>
        </p:spPr>
        <p:txBody>
          <a:bodyPr wrap="square">
            <a:spAutoFit/>
          </a:bodyPr>
          <a:lstStyle/>
          <a:p>
            <a:pPr algn="ctr"/>
            <a:r>
              <a:rPr lang="en-US" altLang="zh-TW" sz="2600" i="1" dirty="0">
                <a:solidFill>
                  <a:srgbClr val="003F7C"/>
                </a:solidFill>
                <a:latin typeface="Bookman Old Style" panose="02050604050505020204" pitchFamily="18" charset="0"/>
              </a:rPr>
              <a:t>Reality / Integrity / Customer First </a:t>
            </a:r>
            <a:endParaRPr lang="zh-TW" altLang="en-US" sz="2600" i="1" dirty="0">
              <a:solidFill>
                <a:srgbClr val="003F7C"/>
              </a:solidFill>
              <a:latin typeface="Bookman Old Style" panose="02050604050505020204" pitchFamily="18" charset="0"/>
            </a:endParaRPr>
          </a:p>
        </p:txBody>
      </p:sp>
      <p:sp>
        <p:nvSpPr>
          <p:cNvPr id="19" name="文字方塊 18">
            <a:extLst>
              <a:ext uri="{FF2B5EF4-FFF2-40B4-BE49-F238E27FC236}">
                <a16:creationId xmlns:a16="http://schemas.microsoft.com/office/drawing/2014/main" id="{26BBEE90-5D8A-1D1C-2588-1A3AED71D2CA}"/>
              </a:ext>
            </a:extLst>
          </p:cNvPr>
          <p:cNvSpPr txBox="1"/>
          <p:nvPr/>
        </p:nvSpPr>
        <p:spPr>
          <a:xfrm>
            <a:off x="3893301" y="5729784"/>
            <a:ext cx="4469044" cy="400110"/>
          </a:xfrm>
          <a:prstGeom prst="rect">
            <a:avLst/>
          </a:prstGeom>
          <a:noFill/>
        </p:spPr>
        <p:txBody>
          <a:bodyPr wrap="none" rtlCol="0">
            <a:spAutoFit/>
          </a:bodyPr>
          <a:lstStyle/>
          <a:p>
            <a:r>
              <a:rPr lang="en-US" altLang="zh-TW" sz="2000" dirty="0">
                <a:solidFill>
                  <a:srgbClr val="003F7C"/>
                </a:solidFill>
              </a:rPr>
              <a:t>Please Visit Us @ https://www.theil.com </a:t>
            </a:r>
            <a:endParaRPr lang="zh-TW" altLang="en-US" sz="2000" dirty="0">
              <a:solidFill>
                <a:srgbClr val="003F7C"/>
              </a:solidFill>
            </a:endParaRPr>
          </a:p>
        </p:txBody>
      </p:sp>
    </p:spTree>
    <p:extLst>
      <p:ext uri="{BB962C8B-B14F-4D97-AF65-F5344CB8AC3E}">
        <p14:creationId xmlns:p14="http://schemas.microsoft.com/office/powerpoint/2010/main" val="3156126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zh-TW" altLang="en-US" sz="4500" dirty="0">
                <a:solidFill>
                  <a:srgbClr val="003F7C"/>
                </a:solidFill>
                <a:latin typeface="標楷體" panose="03000509000000000000" pitchFamily="65" charset="-120"/>
                <a:ea typeface="標楷體" panose="03000509000000000000" pitchFamily="65" charset="-120"/>
              </a:rPr>
              <a:t>項目</a:t>
            </a: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indent="-457200" algn="l">
              <a:spcBef>
                <a:spcPct val="80000"/>
              </a:spcBef>
              <a:buFontTx/>
              <a:buAutoNum type="arabicPeriod"/>
            </a:pPr>
            <a:r>
              <a:rPr lang="zh-TW" altLang="en-US" sz="3200" u="sng" dirty="0">
                <a:solidFill>
                  <a:schemeClr val="accent2"/>
                </a:solidFill>
                <a:latin typeface="標楷體" panose="03000509000000000000" pitchFamily="65" charset="-120"/>
                <a:ea typeface="標楷體" panose="03000509000000000000" pitchFamily="65" charset="-120"/>
                <a:cs typeface="Calibri Light" panose="020F0302020204030204" pitchFamily="34" charset="0"/>
              </a:rPr>
              <a:t>財務資訊</a:t>
            </a:r>
            <a:endParaRPr lang="en-US" altLang="zh-TW" sz="3200" u="sng" dirty="0">
              <a:solidFill>
                <a:schemeClr val="accent2"/>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lgn="l">
              <a:spcBef>
                <a:spcPct val="80000"/>
              </a:spcBef>
              <a:buFontTx/>
              <a:buAutoNum type="arabicPeriod"/>
            </a:pPr>
            <a:r>
              <a:rPr lang="zh-TW" altLang="en-US"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rPr>
              <a:t>業務資訊</a:t>
            </a:r>
            <a:endParaRPr lang="en-US" altLang="zh-TW"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lgn="l">
              <a:spcBef>
                <a:spcPct val="80000"/>
              </a:spcBef>
              <a:buFontTx/>
              <a:buAutoNum type="arabicPeriod"/>
            </a:pPr>
            <a:r>
              <a:rPr lang="zh-TW" altLang="en-US"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rPr>
              <a:t>資訊分享</a:t>
            </a:r>
            <a:endParaRPr lang="en-US" altLang="zh-TW"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endParaRP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4</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690563" y="164968"/>
            <a:ext cx="10496550" cy="646331"/>
          </a:xfrm>
          <a:prstGeom prst="rect">
            <a:avLst/>
          </a:prstGeom>
          <a:noFill/>
        </p:spPr>
        <p:txBody>
          <a:bodyPr wrap="square">
            <a:spAutoFit/>
          </a:bodyPr>
          <a:lstStyle/>
          <a:p>
            <a:pPr algn="ctr"/>
            <a:r>
              <a:rPr lang="en-US" altLang="zh-TW" sz="3600" spc="-50" dirty="0">
                <a:solidFill>
                  <a:srgbClr val="003F7C"/>
                </a:solidFill>
                <a:latin typeface="標楷體" panose="03000509000000000000" pitchFamily="65" charset="-120"/>
                <a:ea typeface="標楷體" panose="03000509000000000000" pitchFamily="65" charset="-120"/>
                <a:cs typeface="+mj-cs"/>
              </a:rPr>
              <a:t>2023</a:t>
            </a:r>
            <a:r>
              <a:rPr lang="zh-TW" altLang="en-US" sz="3600" spc="-50" dirty="0">
                <a:solidFill>
                  <a:srgbClr val="003F7C"/>
                </a:solidFill>
                <a:latin typeface="標楷體" panose="03000509000000000000" pitchFamily="65" charset="-120"/>
                <a:ea typeface="標楷體" panose="03000509000000000000" pitchFamily="65" charset="-120"/>
                <a:cs typeface="+mj-cs"/>
              </a:rPr>
              <a:t>年第二季合併損益與前季比較</a:t>
            </a: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280990" y="6046701"/>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*2023</a:t>
            </a:r>
            <a:r>
              <a:rPr lang="zh-TW" altLang="en-US" sz="1400" b="1" dirty="0">
                <a:solidFill>
                  <a:schemeClr val="accent2"/>
                </a:solidFill>
                <a:latin typeface="標楷體" panose="03000509000000000000" pitchFamily="65" charset="-120"/>
                <a:ea typeface="標楷體" panose="03000509000000000000" pitchFamily="65" charset="-120"/>
              </a:rPr>
              <a:t>第一季平均流通在外股數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 160.814</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sp>
        <p:nvSpPr>
          <p:cNvPr id="7" name="Text Box 8">
            <a:extLst>
              <a:ext uri="{FF2B5EF4-FFF2-40B4-BE49-F238E27FC236}">
                <a16:creationId xmlns:a16="http://schemas.microsoft.com/office/drawing/2014/main" id="{F1BD7306-BF22-F4BF-EF1E-0416047A4E3A}"/>
              </a:ext>
            </a:extLst>
          </p:cNvPr>
          <p:cNvSpPr txBox="1">
            <a:spLocks noChangeArrowheads="1"/>
          </p:cNvSpPr>
          <p:nvPr/>
        </p:nvSpPr>
        <p:spPr bwMode="auto">
          <a:xfrm>
            <a:off x="280990" y="5806602"/>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*2023</a:t>
            </a:r>
            <a:r>
              <a:rPr lang="zh-TW" altLang="en-US" sz="1400" b="1" dirty="0">
                <a:solidFill>
                  <a:schemeClr val="accent2"/>
                </a:solidFill>
                <a:latin typeface="標楷體" panose="03000509000000000000" pitchFamily="65" charset="-120"/>
                <a:ea typeface="標楷體" panose="03000509000000000000" pitchFamily="65" charset="-120"/>
              </a:rPr>
              <a:t>第二季平均流通在外股數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 160.814</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pic>
        <p:nvPicPr>
          <p:cNvPr id="3" name="圖片 2">
            <a:extLst>
              <a:ext uri="{FF2B5EF4-FFF2-40B4-BE49-F238E27FC236}">
                <a16:creationId xmlns:a16="http://schemas.microsoft.com/office/drawing/2014/main" id="{ACB48101-B10F-1AE6-8877-1BAFE0736DEB}"/>
              </a:ext>
            </a:extLst>
          </p:cNvPr>
          <p:cNvPicPr>
            <a:picLocks noChangeAspect="1"/>
          </p:cNvPicPr>
          <p:nvPr/>
        </p:nvPicPr>
        <p:blipFill>
          <a:blip r:embed="rId2"/>
          <a:stretch>
            <a:fillRect/>
          </a:stretch>
        </p:blipFill>
        <p:spPr>
          <a:xfrm>
            <a:off x="352425" y="1051398"/>
            <a:ext cx="11487149" cy="476492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5</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en-US" altLang="zh-TW" dirty="0"/>
              <a:t>2023</a:t>
            </a:r>
            <a:r>
              <a:rPr lang="zh-TW" altLang="en-US" dirty="0"/>
              <a:t>年第二季合併損益與去年同期比較</a:t>
            </a: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138492" y="5841807"/>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*2023</a:t>
            </a:r>
            <a:r>
              <a:rPr lang="zh-TW" altLang="en-US" sz="1400" b="1" dirty="0">
                <a:solidFill>
                  <a:schemeClr val="accent2"/>
                </a:solidFill>
                <a:latin typeface="標楷體" panose="03000509000000000000" pitchFamily="65" charset="-120"/>
                <a:ea typeface="標楷體" panose="03000509000000000000" pitchFamily="65" charset="-120"/>
              </a:rPr>
              <a:t>年第二季平均流通在外股數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:160.814</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*2022</a:t>
            </a:r>
            <a:r>
              <a:rPr lang="zh-TW" altLang="en-US" sz="1400" b="1" dirty="0">
                <a:solidFill>
                  <a:schemeClr val="accent2"/>
                </a:solidFill>
                <a:latin typeface="標楷體" panose="03000509000000000000" pitchFamily="65" charset="-120"/>
                <a:ea typeface="標楷體" panose="03000509000000000000" pitchFamily="65" charset="-120"/>
              </a:rPr>
              <a:t>年第二季平均流通在外股數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:178.570</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pic>
        <p:nvPicPr>
          <p:cNvPr id="2" name="圖片 1">
            <a:extLst>
              <a:ext uri="{FF2B5EF4-FFF2-40B4-BE49-F238E27FC236}">
                <a16:creationId xmlns:a16="http://schemas.microsoft.com/office/drawing/2014/main" id="{557DC6CE-A71A-B02C-22D6-49F9195010F7}"/>
              </a:ext>
            </a:extLst>
          </p:cNvPr>
          <p:cNvPicPr>
            <a:picLocks noChangeAspect="1"/>
          </p:cNvPicPr>
          <p:nvPr/>
        </p:nvPicPr>
        <p:blipFill>
          <a:blip r:embed="rId2"/>
          <a:stretch>
            <a:fillRect/>
          </a:stretch>
        </p:blipFill>
        <p:spPr>
          <a:xfrm>
            <a:off x="323851" y="1054144"/>
            <a:ext cx="11553824" cy="4890141"/>
          </a:xfrm>
          <a:prstGeom prst="rect">
            <a:avLst/>
          </a:prstGeom>
        </p:spPr>
      </p:pic>
    </p:spTree>
    <p:extLst>
      <p:ext uri="{BB962C8B-B14F-4D97-AF65-F5344CB8AC3E}">
        <p14:creationId xmlns:p14="http://schemas.microsoft.com/office/powerpoint/2010/main" val="576578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6</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en-US" altLang="zh-TW" dirty="0"/>
              <a:t>2023</a:t>
            </a:r>
            <a:r>
              <a:rPr lang="zh-TW" altLang="en-US" dirty="0"/>
              <a:t>年上半年合併損益與去年同期比較</a:t>
            </a: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138492" y="5841807"/>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*2023</a:t>
            </a:r>
            <a:r>
              <a:rPr lang="zh-TW" altLang="en-US" sz="1400" b="1" dirty="0">
                <a:solidFill>
                  <a:schemeClr val="accent2"/>
                </a:solidFill>
                <a:latin typeface="標楷體" panose="03000509000000000000" pitchFamily="65" charset="-120"/>
                <a:ea typeface="標楷體" panose="03000509000000000000" pitchFamily="65" charset="-120"/>
              </a:rPr>
              <a:t>年上半年平均流通在外股數</a:t>
            </a:r>
            <a:r>
              <a:rPr lang="en-US" altLang="zh-TW" sz="1400" b="1" dirty="0">
                <a:solidFill>
                  <a:schemeClr val="accent2"/>
                </a:solidFill>
                <a:latin typeface="標楷體" panose="03000509000000000000" pitchFamily="65" charset="-120"/>
                <a:ea typeface="標楷體" panose="03000509000000000000" pitchFamily="65" charset="-120"/>
              </a:rPr>
              <a:t>:160.814</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*2022</a:t>
            </a:r>
            <a:r>
              <a:rPr lang="zh-TW" altLang="en-US" sz="1400" b="1" dirty="0">
                <a:solidFill>
                  <a:schemeClr val="accent2"/>
                </a:solidFill>
                <a:latin typeface="標楷體" panose="03000509000000000000" pitchFamily="65" charset="-120"/>
                <a:ea typeface="標楷體" panose="03000509000000000000" pitchFamily="65" charset="-120"/>
              </a:rPr>
              <a:t>年上半年平均流通在外股數</a:t>
            </a:r>
            <a:r>
              <a:rPr lang="en-US" altLang="zh-TW" sz="1400" b="1" dirty="0">
                <a:solidFill>
                  <a:schemeClr val="accent2"/>
                </a:solidFill>
                <a:latin typeface="標楷體" panose="03000509000000000000" pitchFamily="65" charset="-120"/>
                <a:ea typeface="標楷體" panose="03000509000000000000" pitchFamily="65" charset="-120"/>
              </a:rPr>
              <a:t>:178.570</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pic>
        <p:nvPicPr>
          <p:cNvPr id="3" name="圖片 2">
            <a:extLst>
              <a:ext uri="{FF2B5EF4-FFF2-40B4-BE49-F238E27FC236}">
                <a16:creationId xmlns:a16="http://schemas.microsoft.com/office/drawing/2014/main" id="{B16FE6D1-A212-CB53-8EDE-38A599ADC39E}"/>
              </a:ext>
            </a:extLst>
          </p:cNvPr>
          <p:cNvPicPr>
            <a:picLocks noChangeAspect="1"/>
          </p:cNvPicPr>
          <p:nvPr/>
        </p:nvPicPr>
        <p:blipFill>
          <a:blip r:embed="rId2"/>
          <a:stretch>
            <a:fillRect/>
          </a:stretch>
        </p:blipFill>
        <p:spPr>
          <a:xfrm>
            <a:off x="342900" y="1054144"/>
            <a:ext cx="11534775" cy="4787663"/>
          </a:xfrm>
          <a:prstGeom prst="rect">
            <a:avLst/>
          </a:prstGeom>
        </p:spPr>
      </p:pic>
    </p:spTree>
    <p:extLst>
      <p:ext uri="{BB962C8B-B14F-4D97-AF65-F5344CB8AC3E}">
        <p14:creationId xmlns:p14="http://schemas.microsoft.com/office/powerpoint/2010/main" val="403286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7</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280207" y="170301"/>
            <a:ext cx="10496550"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en-US" altLang="zh-TW" dirty="0"/>
              <a:t>2023</a:t>
            </a:r>
            <a:r>
              <a:rPr lang="zh-TW" altLang="en-US" dirty="0"/>
              <a:t>年</a:t>
            </a:r>
            <a:r>
              <a:rPr lang="en-US" altLang="zh-TW" dirty="0"/>
              <a:t>6</a:t>
            </a:r>
            <a:r>
              <a:rPr lang="zh-TW" altLang="en-US" dirty="0"/>
              <a:t>月</a:t>
            </a:r>
            <a:r>
              <a:rPr lang="en-US" altLang="zh-TW" dirty="0"/>
              <a:t>30</a:t>
            </a:r>
            <a:r>
              <a:rPr lang="zh-TW" altLang="en-US" dirty="0"/>
              <a:t>日合併簡明資產負債表</a:t>
            </a:r>
            <a:endParaRPr lang="en-US" altLang="zh-TW" dirty="0"/>
          </a:p>
        </p:txBody>
      </p:sp>
      <p:pic>
        <p:nvPicPr>
          <p:cNvPr id="2" name="圖片 1">
            <a:extLst>
              <a:ext uri="{FF2B5EF4-FFF2-40B4-BE49-F238E27FC236}">
                <a16:creationId xmlns:a16="http://schemas.microsoft.com/office/drawing/2014/main" id="{91112960-CD8C-E803-FD3E-BED128C6069F}"/>
              </a:ext>
            </a:extLst>
          </p:cNvPr>
          <p:cNvPicPr>
            <a:picLocks noChangeAspect="1"/>
          </p:cNvPicPr>
          <p:nvPr/>
        </p:nvPicPr>
        <p:blipFill>
          <a:blip r:embed="rId2"/>
          <a:stretch>
            <a:fillRect/>
          </a:stretch>
        </p:blipFill>
        <p:spPr>
          <a:xfrm>
            <a:off x="280207" y="1066800"/>
            <a:ext cx="11626043" cy="5276849"/>
          </a:xfrm>
          <a:prstGeom prst="rect">
            <a:avLst/>
          </a:prstGeom>
        </p:spPr>
      </p:pic>
    </p:spTree>
    <p:extLst>
      <p:ext uri="{BB962C8B-B14F-4D97-AF65-F5344CB8AC3E}">
        <p14:creationId xmlns:p14="http://schemas.microsoft.com/office/powerpoint/2010/main" val="1073609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8</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280208" y="25555"/>
            <a:ext cx="10496550" cy="646331"/>
          </a:xfrm>
          <a:prstGeom prst="rect">
            <a:avLst/>
          </a:prstGeom>
          <a:noFill/>
        </p:spPr>
        <p:txBody>
          <a:bodyPr wrap="square">
            <a:spAutoFit/>
          </a:bodyPr>
          <a:lstStyle/>
          <a:p>
            <a:pPr algn="ctr"/>
            <a:r>
              <a:rPr lang="zh-TW" altLang="en-US" sz="3600" spc="-50" dirty="0">
                <a:solidFill>
                  <a:srgbClr val="003F7C"/>
                </a:solidFill>
                <a:latin typeface="標楷體" panose="03000509000000000000" pitchFamily="65" charset="-120"/>
                <a:ea typeface="標楷體" panose="03000509000000000000" pitchFamily="65" charset="-120"/>
                <a:cs typeface="+mj-cs"/>
              </a:rPr>
              <a:t>資本支出</a:t>
            </a:r>
            <a:endParaRPr lang="en-US" altLang="zh-TW" sz="3600" spc="-50" dirty="0">
              <a:solidFill>
                <a:srgbClr val="003F7C"/>
              </a:solidFill>
              <a:latin typeface="標楷體" panose="03000509000000000000" pitchFamily="65" charset="-120"/>
              <a:ea typeface="標楷體" panose="03000509000000000000" pitchFamily="65" charset="-120"/>
              <a:cs typeface="+mj-cs"/>
            </a:endParaRPr>
          </a:p>
        </p:txBody>
      </p:sp>
      <p:sp>
        <p:nvSpPr>
          <p:cNvPr id="5" name="Text Box 108">
            <a:extLst>
              <a:ext uri="{FF2B5EF4-FFF2-40B4-BE49-F238E27FC236}">
                <a16:creationId xmlns:a16="http://schemas.microsoft.com/office/drawing/2014/main" id="{99AB13B1-4567-68AE-E228-DD4478E1CD3C}"/>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3" name="圖片 2">
            <a:extLst>
              <a:ext uri="{FF2B5EF4-FFF2-40B4-BE49-F238E27FC236}">
                <a16:creationId xmlns:a16="http://schemas.microsoft.com/office/drawing/2014/main" id="{B51D03B9-22C3-8742-044E-B9CA9C2A52B5}"/>
              </a:ext>
            </a:extLst>
          </p:cNvPr>
          <p:cNvPicPr>
            <a:picLocks noChangeAspect="1"/>
          </p:cNvPicPr>
          <p:nvPr/>
        </p:nvPicPr>
        <p:blipFill>
          <a:blip r:embed="rId2"/>
          <a:stretch>
            <a:fillRect/>
          </a:stretch>
        </p:blipFill>
        <p:spPr>
          <a:xfrm>
            <a:off x="285749" y="811600"/>
            <a:ext cx="11700441" cy="5865425"/>
          </a:xfrm>
          <a:prstGeom prst="rect">
            <a:avLst/>
          </a:prstGeom>
        </p:spPr>
      </p:pic>
    </p:spTree>
    <p:extLst>
      <p:ext uri="{BB962C8B-B14F-4D97-AF65-F5344CB8AC3E}">
        <p14:creationId xmlns:p14="http://schemas.microsoft.com/office/powerpoint/2010/main" val="900485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zh-TW" altLang="en-US" sz="45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項目</a:t>
            </a: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indent="-457200">
              <a:spcBef>
                <a:spcPct val="80000"/>
              </a:spcBef>
              <a:buFontTx/>
              <a:buAutoNum type="arabicPeriod"/>
            </a:pPr>
            <a:r>
              <a:rPr lang="zh-TW" altLang="en-US"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rPr>
              <a:t>財務資訊</a:t>
            </a:r>
            <a:endParaRPr lang="en-US" altLang="zh-TW"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spcBef>
                <a:spcPct val="80000"/>
              </a:spcBef>
              <a:buFontTx/>
              <a:buAutoNum type="arabicPeriod"/>
            </a:pPr>
            <a:r>
              <a:rPr lang="zh-TW" altLang="en-US"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rPr>
              <a:t>業務資訊</a:t>
            </a:r>
            <a:endParaRPr lang="en-US" altLang="zh-TW"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endParaRP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zh-TW" altLang="en-US"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rPr>
              <a:t>資訊分享</a:t>
            </a:r>
            <a:endParaRPr kumimoji="0" lang="en-US" altLang="zh-TW"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endParaRP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2133931734"/>
      </p:ext>
    </p:extLst>
  </p:cSld>
  <p:clrMapOvr>
    <a:masterClrMapping/>
  </p:clrMapOvr>
</p:sld>
</file>

<file path=ppt/theme/theme1.xml><?xml version="1.0" encoding="utf-8"?>
<a:theme xmlns:a="http://schemas.openxmlformats.org/drawingml/2006/main" name="回顧">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1_回顧">
  <a:themeElements>
    <a:clrScheme name="Tong Hsing">
      <a:dk1>
        <a:srgbClr val="4F81BD"/>
      </a:dk1>
      <a:lt1>
        <a:sysClr val="window" lastClr="FFFFFF"/>
      </a:lt1>
      <a:dk2>
        <a:srgbClr val="344068"/>
      </a:dk2>
      <a:lt2>
        <a:srgbClr val="D9E0E6"/>
      </a:lt2>
      <a:accent1>
        <a:srgbClr val="00B0F0"/>
      </a:accent1>
      <a:accent2>
        <a:srgbClr val="013E7D"/>
      </a:accent2>
      <a:accent3>
        <a:srgbClr val="28C4CC"/>
      </a:accent3>
      <a:accent4>
        <a:srgbClr val="42BA97"/>
      </a:accent4>
      <a:accent5>
        <a:srgbClr val="3E8853"/>
      </a:accent5>
      <a:accent6>
        <a:srgbClr val="62A39F"/>
      </a:accent6>
      <a:hlink>
        <a:srgbClr val="6EAC1C"/>
      </a:hlink>
      <a:folHlink>
        <a:srgbClr val="B26B02"/>
      </a:folHlink>
    </a:clrScheme>
    <a:fontScheme name="回顧">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文件" ma:contentTypeID="0x010100F291B93EFD70904BB26980A41491EC86" ma:contentTypeVersion="4" ma:contentTypeDescription="建立新的文件。" ma:contentTypeScope="" ma:versionID="5f416378fc22e98d9039d0197da96f7e">
  <xsd:schema xmlns:xsd="http://www.w3.org/2001/XMLSchema" xmlns:xs="http://www.w3.org/2001/XMLSchema" xmlns:p="http://schemas.microsoft.com/office/2006/metadata/properties" xmlns:ns3="c8482bcc-b970-40e2-a1b2-ae8ae323c966" targetNamespace="http://schemas.microsoft.com/office/2006/metadata/properties" ma:root="true" ma:fieldsID="48a982427125fcc1f7b9f2bf3d69190d" ns3:_="">
    <xsd:import namespace="c8482bcc-b970-40e2-a1b2-ae8ae323c96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482bcc-b970-40e2-a1b2-ae8ae323c9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內容類型"/>
        <xsd:element ref="dc:title" minOccurs="0" maxOccurs="1" ma:index="4" ma:displayName="標題"/>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AB51D6F-3594-462B-9252-9A88363FFEE7}">
  <ds:schemaRefs>
    <ds:schemaRef ds:uri="http://schemas.microsoft.com/sharepoint/v3/contenttype/forms"/>
  </ds:schemaRefs>
</ds:datastoreItem>
</file>

<file path=customXml/itemProps2.xml><?xml version="1.0" encoding="utf-8"?>
<ds:datastoreItem xmlns:ds="http://schemas.openxmlformats.org/officeDocument/2006/customXml" ds:itemID="{F38FCDE0-9C9C-46CD-8C8B-713DEF35B5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482bcc-b970-40e2-a1b2-ae8ae323c9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6D8795A-BC80-47B6-9061-7BA16B797563}">
  <ds:schemaRefs>
    <ds:schemaRef ds:uri="http://purl.org/dc/dcmitype/"/>
    <ds:schemaRef ds:uri="http://schemas.openxmlformats.org/package/2006/metadata/core-properties"/>
    <ds:schemaRef ds:uri="http://schemas.microsoft.com/office/infopath/2007/PartnerControls"/>
    <ds:schemaRef ds:uri="http://purl.org/dc/elements/1.1/"/>
    <ds:schemaRef ds:uri="http://www.w3.org/XML/1998/namespace"/>
    <ds:schemaRef ds:uri="http://schemas.microsoft.com/office/2006/documentManagement/types"/>
    <ds:schemaRef ds:uri="http://schemas.microsoft.com/office/2006/metadata/properties"/>
    <ds:schemaRef ds:uri="c8482bcc-b970-40e2-a1b2-ae8ae323c966"/>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26420</TotalTime>
  <Words>699</Words>
  <Application>Microsoft Office PowerPoint</Application>
  <PresentationFormat>寬螢幕</PresentationFormat>
  <Paragraphs>123</Paragraphs>
  <Slides>20</Slides>
  <Notes>2</Notes>
  <HiddenSlides>0</HiddenSlides>
  <MMClips>0</MMClips>
  <ScaleCrop>false</ScaleCrop>
  <HeadingPairs>
    <vt:vector size="6" baseType="variant">
      <vt:variant>
        <vt:lpstr>使用字型</vt:lpstr>
      </vt:variant>
      <vt:variant>
        <vt:i4>9</vt:i4>
      </vt:variant>
      <vt:variant>
        <vt:lpstr>佈景主題</vt:lpstr>
      </vt:variant>
      <vt:variant>
        <vt:i4>3</vt:i4>
      </vt:variant>
      <vt:variant>
        <vt:lpstr>投影片標題</vt:lpstr>
      </vt:variant>
      <vt:variant>
        <vt:i4>20</vt:i4>
      </vt:variant>
    </vt:vector>
  </HeadingPairs>
  <TitlesOfParts>
    <vt:vector size="32" baseType="lpstr">
      <vt:lpstr>微軟正黑體</vt:lpstr>
      <vt:lpstr>標楷體</vt:lpstr>
      <vt:lpstr>Arial</vt:lpstr>
      <vt:lpstr>Bookman Old Style</vt:lpstr>
      <vt:lpstr>Calibri</vt:lpstr>
      <vt:lpstr>Calibri Light</vt:lpstr>
      <vt:lpstr>Century Gothic</vt:lpstr>
      <vt:lpstr>Times New Roman</vt:lpstr>
      <vt:lpstr>Wingdings</vt:lpstr>
      <vt:lpstr>回顧</vt:lpstr>
      <vt:lpstr>1_回顧</vt:lpstr>
      <vt:lpstr>Office 佈景主題</vt:lpstr>
      <vt:lpstr>PowerPoint 簡報</vt:lpstr>
      <vt:lpstr>PowerPoint 簡報</vt:lpstr>
      <vt:lpstr>PowerPoint 簡報</vt:lpstr>
      <vt:lpstr> </vt:lpstr>
      <vt:lpstr> </vt:lpstr>
      <vt:lpstr> </vt:lpstr>
      <vt:lpstr> </vt:lpstr>
      <vt:lpstr> </vt:lpstr>
      <vt:lpstr>PowerPoint 簡報</vt:lpstr>
      <vt:lpstr>PowerPoint 簡報</vt:lpstr>
      <vt:lpstr>PowerPoint 簡報</vt:lpstr>
      <vt:lpstr>PowerPoint 簡報</vt:lpstr>
      <vt:lpstr>PowerPoint 簡報</vt:lpstr>
      <vt:lpstr>PowerPoint 簡報</vt:lpstr>
      <vt:lpstr>PowerPoint 簡報</vt:lpstr>
      <vt:lpstr>PowerPoint 簡報</vt:lpstr>
      <vt:lpstr> </vt:lpstr>
      <vt:lpstr>PowerPoint 簡報</vt:lpstr>
      <vt:lpstr> </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Jerson</dc:creator>
  <cp:lastModifiedBy>Paking Shen(沈柏慶)</cp:lastModifiedBy>
  <cp:revision>1689</cp:revision>
  <dcterms:created xsi:type="dcterms:W3CDTF">2007-10-17T06:14:12Z</dcterms:created>
  <dcterms:modified xsi:type="dcterms:W3CDTF">2023-07-24T08:35:12Z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0x010100F291B93EFD70904BB26980A41491EC86</vt:lpwstr>
  </property>
</Properties>
</file>