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 id="2147483717" r:id="rId6"/>
  </p:sldMasterIdLst>
  <p:notesMasterIdLst>
    <p:notesMasterId r:id="rId28"/>
  </p:notesMasterIdLst>
  <p:handoutMasterIdLst>
    <p:handoutMasterId r:id="rId29"/>
  </p:handoutMasterIdLst>
  <p:sldIdLst>
    <p:sldId id="556" r:id="rId7"/>
    <p:sldId id="275" r:id="rId8"/>
    <p:sldId id="576" r:id="rId9"/>
    <p:sldId id="1296" r:id="rId10"/>
    <p:sldId id="1306" r:id="rId11"/>
    <p:sldId id="1301" r:id="rId12"/>
    <p:sldId id="1298" r:id="rId13"/>
    <p:sldId id="1307" r:id="rId14"/>
    <p:sldId id="1295" r:id="rId15"/>
    <p:sldId id="1303" r:id="rId16"/>
    <p:sldId id="1304" r:id="rId17"/>
    <p:sldId id="1305" r:id="rId18"/>
    <p:sldId id="1308" r:id="rId19"/>
    <p:sldId id="1309" r:id="rId20"/>
    <p:sldId id="1310" r:id="rId21"/>
    <p:sldId id="583" r:id="rId22"/>
    <p:sldId id="1291" r:id="rId23"/>
    <p:sldId id="1311" r:id="rId24"/>
    <p:sldId id="1312" r:id="rId25"/>
    <p:sldId id="566" r:id="rId26"/>
    <p:sldId id="1297" r:id="rId27"/>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4710" autoAdjust="0"/>
  </p:normalViewPr>
  <p:slideViewPr>
    <p:cSldViewPr snapToGrid="0">
      <p:cViewPr varScale="1">
        <p:scale>
          <a:sx n="67" d="100"/>
          <a:sy n="67" d="100"/>
        </p:scale>
        <p:origin x="736" y="40"/>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 Id="rId8" Type="http://schemas.openxmlformats.org/officeDocument/2006/relationships/slide" Target="slides/slide2.xml"/></Relationships>
</file>

<file path=ppt/_rels/viewProps.xml.rels><?xml version="1.0" encoding="UTF-8" standalone="yes"?>
<Relationships xmlns="http://schemas.openxmlformats.org/package/2006/relationships"><Relationship Id="rId8" Type="http://schemas.openxmlformats.org/officeDocument/2006/relationships/slide" Target="slides/slide14.xml"/><Relationship Id="rId3" Type="http://schemas.openxmlformats.org/officeDocument/2006/relationships/slide" Target="slides/slide9.xml"/><Relationship Id="rId7"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2.xml"/><Relationship Id="rId5" Type="http://schemas.openxmlformats.org/officeDocument/2006/relationships/slide" Target="slides/slide11.xml"/><Relationship Id="rId10" Type="http://schemas.openxmlformats.org/officeDocument/2006/relationships/slide" Target="slides/slide16.xml"/><Relationship Id="rId4" Type="http://schemas.openxmlformats.org/officeDocument/2006/relationships/slide" Target="slides/slide10.xml"/><Relationship Id="rId9"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155251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750518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15</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374470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58955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762704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576577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6191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877760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336424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1FC14DE6-ED1D-4A09-89DC-AC03E4800BE7}" type="slidenum">
              <a:rPr lang="zh-TW" altLang="en-US" smtClean="0"/>
              <a:pPr/>
              <a:t>8</a:t>
            </a:fld>
            <a:endParaRPr lang="en-US" altLang="zh-TW"/>
          </a:p>
        </p:txBody>
      </p:sp>
    </p:spTree>
    <p:extLst>
      <p:ext uri="{BB962C8B-B14F-4D97-AF65-F5344CB8AC3E}">
        <p14:creationId xmlns:p14="http://schemas.microsoft.com/office/powerpoint/2010/main" val="2280840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641197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6609454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186543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3175666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26045016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39566047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1360019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40309216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0021718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431285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3.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6"/>
          <a:stretch>
            <a:fillRect/>
          </a:stretch>
        </p:blipFill>
        <p:spPr>
          <a:xfrm>
            <a:off x="11361413" y="203086"/>
            <a:ext cx="698488" cy="584040"/>
          </a:xfrm>
          <a:prstGeom prst="rect">
            <a:avLst/>
          </a:prstGeom>
        </p:spPr>
      </p:pic>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353429592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4.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924629" y="2296660"/>
            <a:ext cx="8702938" cy="2746906"/>
          </a:xfrm>
          <a:prstGeom prst="rect">
            <a:avLst/>
          </a:prstGeom>
          <a:noFill/>
          <a:ln w="9525">
            <a:noFill/>
            <a:miter lim="800000"/>
            <a:headEnd/>
            <a:tailEnd/>
          </a:ln>
          <a:effectLst/>
        </p:spPr>
        <p:txBody>
          <a:bodyPr wrap="square">
            <a:spAutoFit/>
          </a:bodyPr>
          <a:lstStyle/>
          <a:p>
            <a:pPr algn="l">
              <a:spcBef>
                <a:spcPct val="25000"/>
              </a:spcBef>
            </a:pPr>
            <a:r>
              <a:rPr lang="en-US" altLang="zh-TW" sz="4500" spc="-50" dirty="0">
                <a:solidFill>
                  <a:srgbClr val="003F7C"/>
                </a:solidFill>
                <a:ea typeface="+mj-ea"/>
                <a:cs typeface="+mj-cs"/>
              </a:rPr>
              <a:t>TONG HSING ELECTRONIC IND., LTD.</a:t>
            </a:r>
          </a:p>
          <a:p>
            <a:pPr algn="l">
              <a:spcBef>
                <a:spcPct val="25000"/>
              </a:spcBef>
            </a:pP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ea typeface="新細明體" pitchFamily="18" charset="-120"/>
              </a:rPr>
              <a:t>Second Quarter 2023</a:t>
            </a:r>
          </a:p>
          <a:p>
            <a:pPr algn="l">
              <a:spcBef>
                <a:spcPct val="25000"/>
              </a:spcBef>
            </a:pPr>
            <a:r>
              <a:rPr lang="en-US" altLang="zh-TW" sz="2800" dirty="0">
                <a:solidFill>
                  <a:srgbClr val="003F7C"/>
                </a:solidFill>
                <a:ea typeface="新細明體" pitchFamily="18" charset="-120"/>
              </a:rPr>
              <a:t>Earnings Result</a:t>
            </a:r>
            <a:r>
              <a:rPr lang="en-US" altLang="zh-TW" dirty="0">
                <a:solidFill>
                  <a:srgbClr val="003F7C"/>
                </a:solidFill>
                <a:ea typeface="新細明體" pitchFamily="18" charset="-120"/>
              </a:rPr>
              <a:t> </a:t>
            </a:r>
          </a:p>
          <a:p>
            <a:pPr algn="l">
              <a:spcBef>
                <a:spcPct val="25000"/>
              </a:spcBef>
            </a:pPr>
            <a:r>
              <a:rPr lang="en-US" altLang="zh-TW" dirty="0">
                <a:solidFill>
                  <a:srgbClr val="003F7C"/>
                </a:solidFill>
                <a:ea typeface="新細明體" pitchFamily="18" charset="-120"/>
              </a:rPr>
              <a:t>Jul 25</a:t>
            </a:r>
            <a:r>
              <a:rPr lang="en-US" altLang="zh-TW" baseline="30000" dirty="0">
                <a:solidFill>
                  <a:srgbClr val="003F7C"/>
                </a:solidFill>
                <a:ea typeface="新細明體" pitchFamily="18" charset="-120"/>
              </a:rPr>
              <a:t>th</a:t>
            </a:r>
            <a:r>
              <a:rPr lang="en-US" altLang="zh-TW" dirty="0">
                <a:solidFill>
                  <a:srgbClr val="003F7C"/>
                </a:solidFill>
                <a:ea typeface="新細明體" pitchFamily="18" charset="-120"/>
              </a:rPr>
              <a:t>, 2023 </a:t>
            </a:r>
            <a:endParaRPr lang="zh-TW" altLang="en-US" dirty="0">
              <a:solidFill>
                <a:srgbClr val="003F7C"/>
              </a:solidFill>
              <a:ea typeface="新細明體" pitchFamily="18" charset="-120"/>
            </a:endParaRP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17012334-533C-841A-8F57-CB450B1665F5}"/>
              </a:ext>
            </a:extLst>
          </p:cNvPr>
          <p:cNvPicPr>
            <a:picLocks noChangeAspect="1"/>
          </p:cNvPicPr>
          <p:nvPr/>
        </p:nvPicPr>
        <p:blipFill>
          <a:blip r:embed="rId3"/>
          <a:stretch>
            <a:fillRect/>
          </a:stretch>
        </p:blipFill>
        <p:spPr>
          <a:xfrm>
            <a:off x="414035" y="350253"/>
            <a:ext cx="11363929" cy="5926722"/>
          </a:xfrm>
          <a:prstGeom prst="rect">
            <a:avLst/>
          </a:prstGeom>
        </p:spPr>
      </p:pic>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Tong </a:t>
            </a:r>
            <a:r>
              <a:rPr kumimoji="0" lang="en-US" altLang="zh-TW" sz="4500" b="0" i="0" u="none" strike="noStrike" kern="1200" cap="none" spc="-50" normalizeH="0" baseline="0" noProof="0" dirty="0" err="1">
                <a:ln>
                  <a:noFill/>
                </a:ln>
                <a:solidFill>
                  <a:srgbClr val="003F7C"/>
                </a:solidFill>
                <a:effectLst/>
                <a:uLnTx/>
                <a:uFillTx/>
                <a:latin typeface="Calibri" panose="020F0502020204030204"/>
                <a:ea typeface="新細明體" panose="02020500000000000000" pitchFamily="18" charset="-120"/>
                <a:cs typeface="+mj-cs"/>
              </a:rPr>
              <a:t>Hsing</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 Revenue History</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4" name="Text Box 108">
            <a:extLst>
              <a:ext uri="{FF2B5EF4-FFF2-40B4-BE49-F238E27FC236}">
                <a16:creationId xmlns:a16="http://schemas.microsoft.com/office/drawing/2014/main" id="{A0020D54-34B1-8A45-0C63-ADDFAF58480F}"/>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3264050" y="3626395"/>
            <a:ext cx="844269"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+37</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5070999" y="2821124"/>
            <a:ext cx="801918"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+36</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6814393" y="1847272"/>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+1.5</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6" name="Text Box 17">
            <a:extLst>
              <a:ext uri="{FF2B5EF4-FFF2-40B4-BE49-F238E27FC236}">
                <a16:creationId xmlns:a16="http://schemas.microsoft.com/office/drawing/2014/main" id="{CEFD46F1-293E-31B5-BCED-C2E8B100AB6A}"/>
              </a:ext>
            </a:extLst>
          </p:cNvPr>
          <p:cNvSpPr txBox="1">
            <a:spLocks noChangeArrowheads="1"/>
          </p:cNvSpPr>
          <p:nvPr/>
        </p:nvSpPr>
        <p:spPr bwMode="auto">
          <a:xfrm>
            <a:off x="8662243" y="4076122"/>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-19</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Tree>
    <p:extLst>
      <p:ext uri="{BB962C8B-B14F-4D97-AF65-F5344CB8AC3E}">
        <p14:creationId xmlns:p14="http://schemas.microsoft.com/office/powerpoint/2010/main" val="4286449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Tong </a:t>
            </a:r>
            <a:r>
              <a:rPr kumimoji="0" lang="en-US" altLang="zh-TW" sz="4500" b="0" i="0" u="none" strike="noStrike" kern="1200" cap="none" spc="-50" normalizeH="0" baseline="0" noProof="0" dirty="0" err="1">
                <a:ln>
                  <a:noFill/>
                </a:ln>
                <a:solidFill>
                  <a:srgbClr val="003F7C"/>
                </a:solidFill>
                <a:effectLst/>
                <a:uLnTx/>
                <a:uFillTx/>
                <a:latin typeface="Calibri" panose="020F0502020204030204"/>
                <a:ea typeface="新細明體" panose="02020500000000000000" pitchFamily="18" charset="-120"/>
                <a:cs typeface="+mj-cs"/>
              </a:rPr>
              <a:t>Hsing</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 Quarterly Revenue</a:t>
            </a:r>
          </a:p>
        </p:txBody>
      </p:sp>
      <p:sp>
        <p:nvSpPr>
          <p:cNvPr id="3" name="Text Box 108">
            <a:extLst>
              <a:ext uri="{FF2B5EF4-FFF2-40B4-BE49-F238E27FC236}">
                <a16:creationId xmlns:a16="http://schemas.microsoft.com/office/drawing/2014/main" id="{A472B6EF-5B8E-2FF8-8B70-C36D881238E2}"/>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日期版面配置區 14">
            <a:extLst>
              <a:ext uri="{FF2B5EF4-FFF2-40B4-BE49-F238E27FC236}">
                <a16:creationId xmlns:a16="http://schemas.microsoft.com/office/drawing/2014/main" id="{8CF48FC6-5D6A-E52D-D6B1-55AE03F5477F}"/>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1327C401-8C68-AEDD-90B7-5755EA78A69A}"/>
              </a:ext>
            </a:extLst>
          </p:cNvPr>
          <p:cNvPicPr>
            <a:picLocks noChangeAspect="1"/>
          </p:cNvPicPr>
          <p:nvPr/>
        </p:nvPicPr>
        <p:blipFill>
          <a:blip r:embed="rId3"/>
          <a:stretch>
            <a:fillRect/>
          </a:stretch>
        </p:blipFill>
        <p:spPr>
          <a:xfrm>
            <a:off x="438151" y="1000125"/>
            <a:ext cx="11574432" cy="5384765"/>
          </a:xfrm>
          <a:prstGeom prst="rect">
            <a:avLst/>
          </a:prstGeom>
        </p:spPr>
      </p:pic>
    </p:spTree>
    <p:extLst>
      <p:ext uri="{BB962C8B-B14F-4D97-AF65-F5344CB8AC3E}">
        <p14:creationId xmlns:p14="http://schemas.microsoft.com/office/powerpoint/2010/main" val="997981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8E34DA21-545B-38FE-76B2-8AC6B569F33E}"/>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RF Module Quarterly Revenue Trend </a:t>
            </a:r>
          </a:p>
        </p:txBody>
      </p:sp>
      <p:sp>
        <p:nvSpPr>
          <p:cNvPr id="3" name="日期版面配置區 14">
            <a:extLst>
              <a:ext uri="{FF2B5EF4-FFF2-40B4-BE49-F238E27FC236}">
                <a16:creationId xmlns:a16="http://schemas.microsoft.com/office/drawing/2014/main" id="{CD0ED1E9-D649-C5F6-6856-4BE20C36374E}"/>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5" name="圖片 4">
            <a:extLst>
              <a:ext uri="{FF2B5EF4-FFF2-40B4-BE49-F238E27FC236}">
                <a16:creationId xmlns:a16="http://schemas.microsoft.com/office/drawing/2014/main" id="{339C1F43-971F-62D8-0D01-53689D622A52}"/>
              </a:ext>
            </a:extLst>
          </p:cNvPr>
          <p:cNvPicPr>
            <a:picLocks noChangeAspect="1"/>
          </p:cNvPicPr>
          <p:nvPr/>
        </p:nvPicPr>
        <p:blipFill>
          <a:blip r:embed="rId3"/>
          <a:stretch>
            <a:fillRect/>
          </a:stretch>
        </p:blipFill>
        <p:spPr>
          <a:xfrm>
            <a:off x="69246" y="1072356"/>
            <a:ext cx="12053508" cy="5283959"/>
          </a:xfrm>
          <a:prstGeom prst="rect">
            <a:avLst/>
          </a:prstGeom>
        </p:spPr>
      </p:pic>
    </p:spTree>
    <p:extLst>
      <p:ext uri="{BB962C8B-B14F-4D97-AF65-F5344CB8AC3E}">
        <p14:creationId xmlns:p14="http://schemas.microsoft.com/office/powerpoint/2010/main" val="253704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Hybrid Module Quarterly Revenue Trend</a:t>
            </a:r>
          </a:p>
        </p:txBody>
      </p:sp>
      <p:sp>
        <p:nvSpPr>
          <p:cNvPr id="5" name="日期版面配置區 14">
            <a:extLst>
              <a:ext uri="{FF2B5EF4-FFF2-40B4-BE49-F238E27FC236}">
                <a16:creationId xmlns:a16="http://schemas.microsoft.com/office/drawing/2014/main" id="{30F9E2EE-1A69-D68F-0771-12D5B8D20E59}"/>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C7107783-02C8-92AA-4BFB-C1CE63545687}"/>
              </a:ext>
            </a:extLst>
          </p:cNvPr>
          <p:cNvPicPr>
            <a:picLocks noChangeAspect="1"/>
          </p:cNvPicPr>
          <p:nvPr/>
        </p:nvPicPr>
        <p:blipFill>
          <a:blip r:embed="rId3"/>
          <a:stretch>
            <a:fillRect/>
          </a:stretch>
        </p:blipFill>
        <p:spPr>
          <a:xfrm>
            <a:off x="-102983" y="831394"/>
            <a:ext cx="11950290" cy="5491455"/>
          </a:xfrm>
          <a:prstGeom prst="rect">
            <a:avLst/>
          </a:prstGeom>
        </p:spPr>
      </p:pic>
    </p:spTree>
    <p:extLst>
      <p:ext uri="{BB962C8B-B14F-4D97-AF65-F5344CB8AC3E}">
        <p14:creationId xmlns:p14="http://schemas.microsoft.com/office/powerpoint/2010/main" val="104787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Ceramic Substrate Quarterly Revenue Trend</a:t>
            </a:r>
          </a:p>
        </p:txBody>
      </p:sp>
      <p:sp>
        <p:nvSpPr>
          <p:cNvPr id="3" name="日期版面配置區 14">
            <a:extLst>
              <a:ext uri="{FF2B5EF4-FFF2-40B4-BE49-F238E27FC236}">
                <a16:creationId xmlns:a16="http://schemas.microsoft.com/office/drawing/2014/main" id="{FBA9EB13-FFBC-FBE0-8DD8-E9BA2E8D96A6}"/>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64090737-6463-5DBF-38BA-716AC06DA518}"/>
              </a:ext>
            </a:extLst>
          </p:cNvPr>
          <p:cNvPicPr>
            <a:picLocks noChangeAspect="1"/>
          </p:cNvPicPr>
          <p:nvPr/>
        </p:nvPicPr>
        <p:blipFill>
          <a:blip r:embed="rId3"/>
          <a:stretch>
            <a:fillRect/>
          </a:stretch>
        </p:blipFill>
        <p:spPr>
          <a:xfrm>
            <a:off x="-1" y="764579"/>
            <a:ext cx="12088783" cy="5606598"/>
          </a:xfrm>
          <a:prstGeom prst="rect">
            <a:avLst/>
          </a:prstGeom>
        </p:spPr>
      </p:pic>
    </p:spTree>
    <p:extLst>
      <p:ext uri="{BB962C8B-B14F-4D97-AF65-F5344CB8AC3E}">
        <p14:creationId xmlns:p14="http://schemas.microsoft.com/office/powerpoint/2010/main" val="1263743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Image Product Quarterly Revenue Trend</a:t>
            </a:r>
          </a:p>
        </p:txBody>
      </p:sp>
      <p:sp>
        <p:nvSpPr>
          <p:cNvPr id="5" name="日期版面配置區 14">
            <a:extLst>
              <a:ext uri="{FF2B5EF4-FFF2-40B4-BE49-F238E27FC236}">
                <a16:creationId xmlns:a16="http://schemas.microsoft.com/office/drawing/2014/main" id="{4A018FB7-5F68-0B05-2283-E9AFC773AF3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372C2DBD-5D3F-BF72-0238-2920E0773DFE}"/>
              </a:ext>
            </a:extLst>
          </p:cNvPr>
          <p:cNvPicPr>
            <a:picLocks noChangeAspect="1"/>
          </p:cNvPicPr>
          <p:nvPr/>
        </p:nvPicPr>
        <p:blipFill>
          <a:blip r:embed="rId3"/>
          <a:stretch>
            <a:fillRect/>
          </a:stretch>
        </p:blipFill>
        <p:spPr>
          <a:xfrm>
            <a:off x="138491" y="1072356"/>
            <a:ext cx="11950291" cy="5317497"/>
          </a:xfrm>
          <a:prstGeom prst="rect">
            <a:avLst/>
          </a:prstGeom>
        </p:spPr>
      </p:pic>
    </p:spTree>
    <p:extLst>
      <p:ext uri="{BB962C8B-B14F-4D97-AF65-F5344CB8AC3E}">
        <p14:creationId xmlns:p14="http://schemas.microsoft.com/office/powerpoint/2010/main" val="2369837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prstClr val="white">
                    <a:lumMod val="65000"/>
                  </a:prstClr>
                </a:solidFill>
                <a:effectLst/>
                <a:uLnTx/>
                <a:uFillTx/>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srgbClr val="013E7D"/>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4" name="日期版面配置區 14">
            <a:extLst>
              <a:ext uri="{FF2B5EF4-FFF2-40B4-BE49-F238E27FC236}">
                <a16:creationId xmlns:a16="http://schemas.microsoft.com/office/drawing/2014/main" id="{FEA4B169-9FB1-6721-D2E1-709545CB1C07}"/>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856785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3" name="Text Box 5"/>
          <p:cNvSpPr txBox="1">
            <a:spLocks noChangeArrowheads="1"/>
          </p:cNvSpPr>
          <p:nvPr/>
        </p:nvSpPr>
        <p:spPr bwMode="auto">
          <a:xfrm>
            <a:off x="2339975" y="186819"/>
            <a:ext cx="7226300" cy="584775"/>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Message Take Out</a:t>
            </a: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2" name="日期版面配置區 1">
            <a:extLst>
              <a:ext uri="{FF2B5EF4-FFF2-40B4-BE49-F238E27FC236}">
                <a16:creationId xmlns:a16="http://schemas.microsoft.com/office/drawing/2014/main" id="{4B1A190E-1FB3-3B2C-71CF-EAD13D2CFE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8" name="文字方塊 7">
            <a:extLst>
              <a:ext uri="{FF2B5EF4-FFF2-40B4-BE49-F238E27FC236}">
                <a16:creationId xmlns:a16="http://schemas.microsoft.com/office/drawing/2014/main" id="{DF881D50-075C-27D9-4A35-96537175F423}"/>
              </a:ext>
            </a:extLst>
          </p:cNvPr>
          <p:cNvSpPr txBox="1"/>
          <p:nvPr/>
        </p:nvSpPr>
        <p:spPr>
          <a:xfrm>
            <a:off x="5213350" y="909672"/>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Sales %</a:t>
            </a:r>
            <a:endParaRPr kumimoji="0" lang="zh-TW" altLang="en-US"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pic>
        <p:nvPicPr>
          <p:cNvPr id="3" name="圖片 2">
            <a:extLst>
              <a:ext uri="{FF2B5EF4-FFF2-40B4-BE49-F238E27FC236}">
                <a16:creationId xmlns:a16="http://schemas.microsoft.com/office/drawing/2014/main" id="{45A8C8AF-97CF-9D60-5BD5-5A260D04AD26}"/>
              </a:ext>
            </a:extLst>
          </p:cNvPr>
          <p:cNvPicPr>
            <a:picLocks noChangeAspect="1"/>
          </p:cNvPicPr>
          <p:nvPr/>
        </p:nvPicPr>
        <p:blipFill>
          <a:blip r:embed="rId3"/>
          <a:stretch>
            <a:fillRect/>
          </a:stretch>
        </p:blipFill>
        <p:spPr>
          <a:xfrm>
            <a:off x="3809802" y="909671"/>
            <a:ext cx="4572396" cy="5436517"/>
          </a:xfrm>
          <a:prstGeom prst="rect">
            <a:avLst/>
          </a:prstGeom>
        </p:spPr>
      </p:pic>
    </p:spTree>
    <p:extLst>
      <p:ext uri="{BB962C8B-B14F-4D97-AF65-F5344CB8AC3E}">
        <p14:creationId xmlns:p14="http://schemas.microsoft.com/office/powerpoint/2010/main" val="3692048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3" name="Text Box 5"/>
          <p:cNvSpPr txBox="1">
            <a:spLocks noChangeArrowheads="1"/>
          </p:cNvSpPr>
          <p:nvPr/>
        </p:nvSpPr>
        <p:spPr bwMode="auto">
          <a:xfrm>
            <a:off x="2339975" y="186819"/>
            <a:ext cx="7226300" cy="584775"/>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Message Take Out</a:t>
            </a: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2" name="日期版面配置區 1">
            <a:extLst>
              <a:ext uri="{FF2B5EF4-FFF2-40B4-BE49-F238E27FC236}">
                <a16:creationId xmlns:a16="http://schemas.microsoft.com/office/drawing/2014/main" id="{4B1A190E-1FB3-3B2C-71CF-EAD13D2CFE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6" name="文字方塊 5">
            <a:extLst>
              <a:ext uri="{FF2B5EF4-FFF2-40B4-BE49-F238E27FC236}">
                <a16:creationId xmlns:a16="http://schemas.microsoft.com/office/drawing/2014/main" id="{F08F2556-1513-58C5-4C0B-A00E45789EE0}"/>
              </a:ext>
            </a:extLst>
          </p:cNvPr>
          <p:cNvSpPr txBox="1"/>
          <p:nvPr/>
        </p:nvSpPr>
        <p:spPr>
          <a:xfrm>
            <a:off x="1847850" y="1895475"/>
            <a:ext cx="7877175"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1.</a:t>
            </a:r>
            <a:r>
              <a:rPr kumimoji="0" lang="zh-TW" altLang="en-US"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資產減損與人力精簡影響，體質改善。</a:t>
            </a:r>
            <a:endParaRPr kumimoji="0" lang="en-US" altLang="zh-TW"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2.</a:t>
            </a:r>
            <a:r>
              <a:rPr kumimoji="0" lang="zh-TW" altLang="en-US" sz="3200" b="0" i="0" u="none" strike="noStrike" kern="1200" cap="none" spc="0" normalizeH="0" baseline="0" noProof="0">
                <a:ln>
                  <a:noFill/>
                </a:ln>
                <a:solidFill>
                  <a:prstClr val="black"/>
                </a:solidFill>
                <a:effectLst/>
                <a:uLnTx/>
                <a:uFillTx/>
                <a:latin typeface="標楷體" panose="03000509000000000000" pitchFamily="65" charset="-120"/>
                <a:ea typeface="標楷體" panose="03000509000000000000" pitchFamily="65" charset="-120"/>
                <a:cs typeface="+mn-cs"/>
              </a:rPr>
              <a:t>功率半導體封裝進</a:t>
            </a:r>
            <a:r>
              <a:rPr kumimoji="0" lang="zh-TW" altLang="en-US"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度更新。</a:t>
            </a:r>
            <a:endParaRPr kumimoji="0" lang="en-US" altLang="zh-TW"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3.Q4</a:t>
            </a:r>
            <a:r>
              <a:rPr kumimoji="0" lang="zh-TW" altLang="en-US"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車用影像回溫。</a:t>
            </a:r>
            <a:endParaRPr kumimoji="0" lang="en-US" altLang="zh-TW"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4.AI</a:t>
            </a:r>
            <a:r>
              <a:rPr kumimoji="0" lang="zh-TW" altLang="en-US"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對光通模組展望</a:t>
            </a:r>
            <a:endParaRPr kumimoji="0" lang="en-US" altLang="zh-TW"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p:txBody>
      </p:sp>
    </p:spTree>
    <p:extLst>
      <p:ext uri="{BB962C8B-B14F-4D97-AF65-F5344CB8AC3E}">
        <p14:creationId xmlns:p14="http://schemas.microsoft.com/office/powerpoint/2010/main" val="2038695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7DD7D7A-400C-04F4-8333-27A530F195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339975" y="186819"/>
            <a:ext cx="7226300" cy="1323439"/>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Outlook</a:t>
            </a: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3" name="頁尾版面配置區 2">
            <a:extLst>
              <a:ext uri="{FF2B5EF4-FFF2-40B4-BE49-F238E27FC236}">
                <a16:creationId xmlns:a16="http://schemas.microsoft.com/office/drawing/2014/main" id="{01D828D1-601F-7F07-730F-0B4B0E2C4BE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文字方塊 4">
            <a:extLst>
              <a:ext uri="{FF2B5EF4-FFF2-40B4-BE49-F238E27FC236}">
                <a16:creationId xmlns:a16="http://schemas.microsoft.com/office/drawing/2014/main" id="{058E9ECC-5FA7-00BC-36F1-53E0D3D89F1B}"/>
              </a:ext>
            </a:extLst>
          </p:cNvPr>
          <p:cNvSpPr txBox="1"/>
          <p:nvPr/>
        </p:nvSpPr>
        <p:spPr>
          <a:xfrm>
            <a:off x="966787" y="1443841"/>
            <a:ext cx="10258425" cy="286232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6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 </a:t>
            </a:r>
            <a:r>
              <a:rPr kumimoji="0" lang="en-US" altLang="zh-TW" sz="3600" b="0" i="0" u="none" strike="noStrike" kern="1200" cap="none" spc="0" normalizeH="0" baseline="0" noProof="0" dirty="0">
                <a:ln>
                  <a:noFill/>
                </a:ln>
                <a:solidFill>
                  <a:prstClr val="black"/>
                </a:solidFill>
                <a:effectLst/>
                <a:uLnTx/>
                <a:uFillTx/>
                <a:latin typeface="Söhne"/>
                <a:ea typeface="新細明體" panose="02020500000000000000" pitchFamily="18" charset="-120"/>
                <a:cs typeface="+mn-cs"/>
              </a:rPr>
              <a:t>In Q3, typically a peak season</a:t>
            </a:r>
            <a:r>
              <a:rPr kumimoji="0" lang="zh-TW" altLang="en-US" sz="3600" b="0" i="0" u="none" strike="noStrike" kern="1200" cap="none" spc="0" normalizeH="0" baseline="0" noProof="0" dirty="0">
                <a:ln>
                  <a:noFill/>
                </a:ln>
                <a:solidFill>
                  <a:prstClr val="black"/>
                </a:solidFill>
                <a:effectLst/>
                <a:uLnTx/>
                <a:uFillTx/>
                <a:latin typeface="Söhne"/>
                <a:ea typeface="新細明體" panose="02020500000000000000" pitchFamily="18" charset="-120"/>
                <a:cs typeface="+mn-cs"/>
              </a:rPr>
              <a:t> </a:t>
            </a:r>
            <a:r>
              <a:rPr kumimoji="0" lang="en-US" altLang="zh-TW" sz="3600" b="0" i="0" u="none" strike="noStrike" kern="1200" cap="none" spc="0" normalizeH="0" baseline="0" noProof="0" dirty="0">
                <a:ln>
                  <a:noFill/>
                </a:ln>
                <a:solidFill>
                  <a:prstClr val="black"/>
                </a:solidFill>
                <a:effectLst/>
                <a:uLnTx/>
                <a:uFillTx/>
                <a:latin typeface="Söhne"/>
                <a:ea typeface="新細明體" panose="02020500000000000000" pitchFamily="18" charset="-120"/>
                <a:cs typeface="+mn-cs"/>
              </a:rPr>
              <a:t>but we anticipate high inventory in Automotive and Smartphone CIS, revenue expected at year's trough. However, we expect improvements in financial performance through measures.</a:t>
            </a:r>
            <a:r>
              <a:rPr kumimoji="0" lang="en-US" altLang="zh-TW" sz="36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a:t>
            </a:r>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4205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990932" y="286603"/>
            <a:ext cx="6750987"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en-US" altLang="zh-TW" sz="4800" b="0" i="0" u="sng" strike="noStrike" kern="1200" cap="none" spc="-50" normalizeH="0" baseline="0" noProof="0">
                <a:ln>
                  <a:noFill/>
                </a:ln>
                <a:solidFill>
                  <a:srgbClr val="013E7D"/>
                </a:solidFill>
                <a:effectLst/>
                <a:uLnTx/>
                <a:uFillTx/>
                <a:latin typeface="Calibri Light" panose="020F0302020204030204"/>
                <a:ea typeface="新細明體" panose="02020500000000000000" pitchFamily="18" charset="-120"/>
                <a:cs typeface="+mn-cs"/>
              </a:rPr>
              <a:t>Disclaimer</a:t>
            </a:r>
          </a:p>
        </p:txBody>
      </p:sp>
      <p:sp>
        <p:nvSpPr>
          <p:cNvPr id="84994" name="Text Box 2"/>
          <p:cNvSpPr txBox="1">
            <a:spLocks noChangeArrowheads="1"/>
          </p:cNvSpPr>
          <p:nvPr/>
        </p:nvSpPr>
        <p:spPr bwMode="auto">
          <a:xfrm>
            <a:off x="710320" y="2029509"/>
            <a:ext cx="6697715" cy="3845131"/>
          </a:xfrm>
          <a:prstGeom prst="rect">
            <a:avLst/>
          </a:prstGeom>
        </p:spPr>
        <p:txBody>
          <a:bodyPr vert="horz" lIns="0" tIns="45720" rIns="0" bIns="45720" rtlCol="0">
            <a:noAutofit/>
          </a:bodyPr>
          <a:lstStyle/>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This presentation contains forward-looking statements. These forward-looking statements are subject to risks, uncertainties and assumptions, some of which are beyond our control. Actual results may differ materially from those expressed or implied by these forward-looking statements. Because of these risks, uncertainties and assumptions, the forward-looking events and circumstances discussed in this presentation might not occur in the way we expect, or at all. You should not place undue reliance on any forward-looking information. </a:t>
            </a: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endPar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endParaRP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In preparing the information herein,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have relied upon and assumed, without independent verification, the accuracy and completeness of all information available from public sources or which was provided to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or which was otherwise reviewed by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Neither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its advisors have made any representation or warranty as to the accuracy or completeness of such information and nor do they assume any undertaking to supplement such information as further information becomes available or in light of changing circumstances. None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any of their respective affiliates, advisers or representatives shall have any liability whatsoever(in negligence or otherwise) for any loss howsoever arising from any use of this presentation or its contents or otherwise arising in connection with this presentation. Neither this presentation nor any of its contents may be reproduced to a third party without the prior written consent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a:t>
            </a: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23406" y="2585913"/>
            <a:ext cx="8702938" cy="1323439"/>
          </a:xfrm>
          <a:prstGeom prst="rect">
            <a:avLst/>
          </a:prstGeom>
          <a:noFill/>
          <a:ln w="9525">
            <a:noFill/>
            <a:miter lim="800000"/>
            <a:headEnd/>
            <a:tailEnd/>
          </a:ln>
          <a:effectLst/>
        </p:spPr>
        <p:txBody>
          <a:bodyPr wrap="square">
            <a:spAutoFit/>
          </a:bodyPr>
          <a:lstStyle/>
          <a:p>
            <a:pPr marL="0" marR="0" lvl="0" indent="0" algn="ctr" defTabSz="457200" rtl="0" eaLnBrk="1" fontAlgn="auto" latinLnBrk="0" hangingPunct="1">
              <a:lnSpc>
                <a:spcPct val="100000"/>
              </a:lnSpc>
              <a:spcBef>
                <a:spcPct val="25000"/>
              </a:spcBef>
              <a:spcAft>
                <a:spcPts val="0"/>
              </a:spcAft>
              <a:buClrTx/>
              <a:buSzTx/>
              <a:buFontTx/>
              <a:buNone/>
              <a:tabLst/>
              <a:defRPr/>
            </a:pPr>
            <a:r>
              <a:rPr kumimoji="0" lang="en-US" altLang="zh-TW" sz="80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Q &amp; A</a:t>
            </a:r>
          </a:p>
        </p:txBody>
      </p:sp>
    </p:spTree>
    <p:extLst>
      <p:ext uri="{BB962C8B-B14F-4D97-AF65-F5344CB8AC3E}">
        <p14:creationId xmlns:p14="http://schemas.microsoft.com/office/powerpoint/2010/main" val="1959005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marL="0" marR="0" lvl="0" indent="0" algn="ctr" defTabSz="457200" rtl="0" eaLnBrk="1" fontAlgn="auto" latinLnBrk="0" hangingPunct="1">
              <a:lnSpc>
                <a:spcPct val="100000"/>
              </a:lnSpc>
              <a:spcBef>
                <a:spcPct val="25000"/>
              </a:spcBef>
              <a:spcAft>
                <a:spcPts val="0"/>
              </a:spcAft>
              <a:buClrTx/>
              <a:buSzTx/>
              <a:buFontTx/>
              <a:buNone/>
              <a:tabLst/>
              <a:defRPr/>
            </a:pPr>
            <a:r>
              <a:rPr kumimoji="0" lang="en-US" altLang="zh-TW" sz="4500" b="0" i="0" u="sng"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rPr>
              <a:t>Reality / Integrity / Customer First </a:t>
            </a:r>
            <a:endParaRPr kumimoji="0" lang="zh-TW" altLang="en-US"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rPr>
              <a:t>Please Visit Us @ https://www.theil.com </a:t>
            </a:r>
            <a:endParaRPr kumimoji="0" lang="zh-TW" altLang="en-US"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408462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336826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2Q 23 Income Statement Q/Q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2" name="日期版面配置區 1">
            <a:extLst>
              <a:ext uri="{FF2B5EF4-FFF2-40B4-BE49-F238E27FC236}">
                <a16:creationId xmlns:a16="http://schemas.microsoft.com/office/drawing/2014/main" id="{313F30A8-25C6-C9AD-2C06-8BB3BC3F9281}"/>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3" name="Text Box 8">
            <a:extLst>
              <a:ext uri="{FF2B5EF4-FFF2-40B4-BE49-F238E27FC236}">
                <a16:creationId xmlns:a16="http://schemas.microsoft.com/office/drawing/2014/main" id="{43A08EFD-8DBE-7D6F-D8FE-595837CFA603}"/>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Q2 Weighted Average Outstanding Shares : 160.814Million</a:t>
            </a:r>
          </a:p>
        </p:txBody>
      </p:sp>
      <p:sp>
        <p:nvSpPr>
          <p:cNvPr id="7" name="Text Box 8">
            <a:extLst>
              <a:ext uri="{FF2B5EF4-FFF2-40B4-BE49-F238E27FC236}">
                <a16:creationId xmlns:a16="http://schemas.microsoft.com/office/drawing/2014/main" id="{9E19654B-69E2-5F96-7D58-E251B6E3B3FE}"/>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Q1 Weighted Average Outstanding Shares : 160.814Million</a:t>
            </a:r>
          </a:p>
        </p:txBody>
      </p:sp>
      <p:pic>
        <p:nvPicPr>
          <p:cNvPr id="6" name="圖片 5">
            <a:extLst>
              <a:ext uri="{FF2B5EF4-FFF2-40B4-BE49-F238E27FC236}">
                <a16:creationId xmlns:a16="http://schemas.microsoft.com/office/drawing/2014/main" id="{DCF55CF4-1C50-7B7E-C5EA-BD3DA47221DA}"/>
              </a:ext>
            </a:extLst>
          </p:cNvPr>
          <p:cNvPicPr>
            <a:picLocks noChangeAspect="1"/>
          </p:cNvPicPr>
          <p:nvPr/>
        </p:nvPicPr>
        <p:blipFill>
          <a:blip r:embed="rId3"/>
          <a:stretch>
            <a:fillRect/>
          </a:stretch>
        </p:blipFill>
        <p:spPr>
          <a:xfrm>
            <a:off x="304800" y="893064"/>
            <a:ext cx="11620500" cy="495489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2Q 23 Income Statement Y/Y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Q2 Weighted Average Outstanding Shares : 160.814Million</a:t>
            </a: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*2022 Q2 Weighted Average Outstanding Shares : 178.570Million</a:t>
            </a:r>
          </a:p>
        </p:txBody>
      </p:sp>
      <p:sp>
        <p:nvSpPr>
          <p:cNvPr id="2" name="日期版面配置區 1">
            <a:extLst>
              <a:ext uri="{FF2B5EF4-FFF2-40B4-BE49-F238E27FC236}">
                <a16:creationId xmlns:a16="http://schemas.microsoft.com/office/drawing/2014/main" id="{A4C0D915-1182-84D2-4525-2131B43DC460}"/>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pic>
        <p:nvPicPr>
          <p:cNvPr id="5" name="圖片 4">
            <a:extLst>
              <a:ext uri="{FF2B5EF4-FFF2-40B4-BE49-F238E27FC236}">
                <a16:creationId xmlns:a16="http://schemas.microsoft.com/office/drawing/2014/main" id="{700BA6D2-556D-EA55-977C-C6DA3DDD183B}"/>
              </a:ext>
            </a:extLst>
          </p:cNvPr>
          <p:cNvPicPr>
            <a:picLocks noChangeAspect="1"/>
          </p:cNvPicPr>
          <p:nvPr/>
        </p:nvPicPr>
        <p:blipFill>
          <a:blip r:embed="rId3"/>
          <a:stretch>
            <a:fillRect/>
          </a:stretch>
        </p:blipFill>
        <p:spPr>
          <a:xfrm>
            <a:off x="333375" y="893064"/>
            <a:ext cx="11544299" cy="4918874"/>
          </a:xfrm>
          <a:prstGeom prst="rect">
            <a:avLst/>
          </a:prstGeom>
        </p:spPr>
      </p:pic>
    </p:spTree>
    <p:extLst>
      <p:ext uri="{BB962C8B-B14F-4D97-AF65-F5344CB8AC3E}">
        <p14:creationId xmlns:p14="http://schemas.microsoft.com/office/powerpoint/2010/main" val="2346903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2023Income Statement</a:t>
            </a:r>
            <a:r>
              <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 </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First Half Comparison</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a:t>
            </a:r>
            <a:r>
              <a:rPr lang="en-US" altLang="zh-TW" sz="1400" b="1" dirty="0">
                <a:solidFill>
                  <a:srgbClr val="C0504D"/>
                </a:solidFill>
                <a:latin typeface="Arial" charset="0"/>
                <a:ea typeface="新細明體" charset="-120"/>
              </a:rPr>
              <a:t>1H</a:t>
            </a: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 Weighted Average Outstanding Shares : 160.814Million</a:t>
            </a: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*2022 </a:t>
            </a:r>
            <a:r>
              <a:rPr lang="en-US" altLang="zh-TW" sz="1400" b="1" dirty="0">
                <a:solidFill>
                  <a:srgbClr val="C0504D"/>
                </a:solidFill>
                <a:latin typeface="Arial" charset="0"/>
                <a:ea typeface="新細明體" charset="-120"/>
              </a:rPr>
              <a:t>1H</a:t>
            </a: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 Weighted Average Outstanding Shares : 178.570Million</a:t>
            </a:r>
          </a:p>
        </p:txBody>
      </p:sp>
      <p:sp>
        <p:nvSpPr>
          <p:cNvPr id="2" name="日期版面配置區 1">
            <a:extLst>
              <a:ext uri="{FF2B5EF4-FFF2-40B4-BE49-F238E27FC236}">
                <a16:creationId xmlns:a16="http://schemas.microsoft.com/office/drawing/2014/main" id="{A4C0D915-1182-84D2-4525-2131B43DC460}"/>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pic>
        <p:nvPicPr>
          <p:cNvPr id="5" name="圖片 4">
            <a:extLst>
              <a:ext uri="{FF2B5EF4-FFF2-40B4-BE49-F238E27FC236}">
                <a16:creationId xmlns:a16="http://schemas.microsoft.com/office/drawing/2014/main" id="{11E4F7F6-2097-9A30-304D-7E1EC5E24329}"/>
              </a:ext>
            </a:extLst>
          </p:cNvPr>
          <p:cNvPicPr>
            <a:picLocks noChangeAspect="1"/>
          </p:cNvPicPr>
          <p:nvPr/>
        </p:nvPicPr>
        <p:blipFill>
          <a:blip r:embed="rId3"/>
          <a:stretch>
            <a:fillRect/>
          </a:stretch>
        </p:blipFill>
        <p:spPr>
          <a:xfrm>
            <a:off x="307731" y="857042"/>
            <a:ext cx="11561883" cy="4954895"/>
          </a:xfrm>
          <a:prstGeom prst="rect">
            <a:avLst/>
          </a:prstGeom>
        </p:spPr>
      </p:pic>
    </p:spTree>
    <p:extLst>
      <p:ext uri="{BB962C8B-B14F-4D97-AF65-F5344CB8AC3E}">
        <p14:creationId xmlns:p14="http://schemas.microsoft.com/office/powerpoint/2010/main" val="3337415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346883" y="67225"/>
            <a:ext cx="10496550" cy="78483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TW" sz="4500" spc="-50" dirty="0">
                <a:solidFill>
                  <a:srgbClr val="003F7C"/>
                </a:solidFill>
                <a:latin typeface="Calibri" panose="020F0502020204030204"/>
                <a:ea typeface="新細明體" panose="02020500000000000000" pitchFamily="18" charset="-120"/>
              </a:rPr>
              <a:t>Balance Sheet Highlight –6.30.2023</a:t>
            </a:r>
          </a:p>
        </p:txBody>
      </p:sp>
      <p:sp>
        <p:nvSpPr>
          <p:cNvPr id="2" name="日期版面配置區 1">
            <a:extLst>
              <a:ext uri="{FF2B5EF4-FFF2-40B4-BE49-F238E27FC236}">
                <a16:creationId xmlns:a16="http://schemas.microsoft.com/office/drawing/2014/main" id="{1981E2CE-77EA-2172-683D-AAB8CC51B4FC}"/>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FFFFFF"/>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srgbClr val="FFFFFF"/>
                </a:solidFill>
                <a:effectLst/>
                <a:uLnTx/>
                <a:uFillTx/>
                <a:latin typeface="Calibri" panose="020F0502020204030204"/>
                <a:ea typeface="新細明體" panose="02020500000000000000" pitchFamily="18" charset="-120"/>
                <a:cs typeface="+mn-cs"/>
              </a:rPr>
              <a:t>Hsing</a:t>
            </a:r>
            <a:endParaRPr kumimoji="0" lang="zh-TW" altLang="en-US" sz="1200" b="0" i="0" u="none" strike="noStrike" kern="1200" cap="none" spc="0" normalizeH="0" baseline="0" noProof="0" dirty="0">
              <a:ln>
                <a:noFill/>
              </a:ln>
              <a:solidFill>
                <a:srgbClr val="FFFFFF"/>
              </a:solidFill>
              <a:effectLst/>
              <a:uLnTx/>
              <a:uFillTx/>
              <a:latin typeface="Calibri" panose="020F0502020204030204"/>
              <a:ea typeface="新細明體" panose="02020500000000000000" pitchFamily="18" charset="-120"/>
              <a:cs typeface="+mn-cs"/>
            </a:endParaRPr>
          </a:p>
        </p:txBody>
      </p:sp>
      <p:pic>
        <p:nvPicPr>
          <p:cNvPr id="5" name="圖片 4">
            <a:extLst>
              <a:ext uri="{FF2B5EF4-FFF2-40B4-BE49-F238E27FC236}">
                <a16:creationId xmlns:a16="http://schemas.microsoft.com/office/drawing/2014/main" id="{37D678FC-D2C3-E8C7-856E-C335FD54A1FA}"/>
              </a:ext>
            </a:extLst>
          </p:cNvPr>
          <p:cNvPicPr>
            <a:picLocks noChangeAspect="1"/>
          </p:cNvPicPr>
          <p:nvPr/>
        </p:nvPicPr>
        <p:blipFill>
          <a:blip r:embed="rId3"/>
          <a:stretch>
            <a:fillRect/>
          </a:stretch>
        </p:blipFill>
        <p:spPr>
          <a:xfrm>
            <a:off x="346884" y="862030"/>
            <a:ext cx="11502216" cy="5443519"/>
          </a:xfrm>
          <a:prstGeom prst="rect">
            <a:avLst/>
          </a:prstGeom>
        </p:spPr>
      </p:pic>
    </p:spTree>
    <p:extLst>
      <p:ext uri="{BB962C8B-B14F-4D97-AF65-F5344CB8AC3E}">
        <p14:creationId xmlns:p14="http://schemas.microsoft.com/office/powerpoint/2010/main" val="2311308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5" name="Text Box 3"/>
          <p:cNvSpPr txBox="1">
            <a:spLocks noChangeArrowheads="1"/>
          </p:cNvSpPr>
          <p:nvPr/>
        </p:nvSpPr>
        <p:spPr bwMode="auto">
          <a:xfrm>
            <a:off x="3086100" y="26770"/>
            <a:ext cx="6019800" cy="784830"/>
          </a:xfrm>
          <a:prstGeom prst="rect">
            <a:avLst/>
          </a:prstGeom>
          <a:noFill/>
          <a:ln w="9525">
            <a:noFill/>
            <a:miter lim="800000"/>
            <a:headEnd/>
            <a:tailEnd/>
          </a:ln>
          <a:effectLst/>
        </p:spPr>
        <p:txBody>
          <a:bodyPr>
            <a:spAutoFit/>
          </a:bodyPr>
          <a:lstStyle/>
          <a:p>
            <a:pPr marR="0" lvl="0" indent="0" algn="ctr" fontAlgn="auto">
              <a:lnSpc>
                <a:spcPct val="100000"/>
              </a:lnSpc>
              <a:spcBef>
                <a:spcPct val="50000"/>
              </a:spcBef>
              <a:spcAft>
                <a:spcPts val="0"/>
              </a:spcAft>
              <a:buClrTx/>
              <a:buSzTx/>
              <a:buFontTx/>
              <a:buNone/>
              <a:tabLst/>
              <a:defRPr/>
            </a:pPr>
            <a:r>
              <a:rPr lang="en-US" altLang="zh-TW" sz="4500" spc="-50" dirty="0">
                <a:solidFill>
                  <a:srgbClr val="003F7C"/>
                </a:solidFill>
                <a:ea typeface="+mj-ea"/>
                <a:cs typeface="+mj-cs"/>
              </a:rPr>
              <a:t>Capital Expenditure</a:t>
            </a:r>
            <a:endParaRPr lang="zh-TW" altLang="en-US" sz="4500" spc="-50" dirty="0">
              <a:solidFill>
                <a:srgbClr val="003F7C"/>
              </a:solidFill>
              <a:ea typeface="+mj-ea"/>
              <a:cs typeface="+mj-cs"/>
            </a:endParaRPr>
          </a:p>
        </p:txBody>
      </p:sp>
      <p:sp>
        <p:nvSpPr>
          <p:cNvPr id="8" name="Text Box 108">
            <a:extLst>
              <a:ext uri="{FF2B5EF4-FFF2-40B4-BE49-F238E27FC236}">
                <a16:creationId xmlns:a16="http://schemas.microsoft.com/office/drawing/2014/main" id="{DB1EC760-8674-4970-A18E-E0991EE71E41}"/>
              </a:ext>
            </a:extLst>
          </p:cNvPr>
          <p:cNvSpPr txBox="1">
            <a:spLocks noChangeArrowheads="1"/>
          </p:cNvSpPr>
          <p:nvPr/>
        </p:nvSpPr>
        <p:spPr bwMode="auto">
          <a:xfrm>
            <a:off x="462013" y="610174"/>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頁尾版面配置區 3">
            <a:extLst>
              <a:ext uri="{FF2B5EF4-FFF2-40B4-BE49-F238E27FC236}">
                <a16:creationId xmlns:a16="http://schemas.microsoft.com/office/drawing/2014/main" id="{980B33D1-BB5A-ED16-AAF0-5866A71B52D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18CA3D99-40B7-FD1F-8209-FCBBF8E385E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6" name="日期版面配置區 1">
            <a:extLst>
              <a:ext uri="{FF2B5EF4-FFF2-40B4-BE49-F238E27FC236}">
                <a16:creationId xmlns:a16="http://schemas.microsoft.com/office/drawing/2014/main" id="{266789B9-B008-677D-E49F-00CDEF0C270D}"/>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pic>
        <p:nvPicPr>
          <p:cNvPr id="2" name="圖片 1">
            <a:extLst>
              <a:ext uri="{FF2B5EF4-FFF2-40B4-BE49-F238E27FC236}">
                <a16:creationId xmlns:a16="http://schemas.microsoft.com/office/drawing/2014/main" id="{C9157A09-A27C-75F7-6B6C-7A529C2D2592}"/>
              </a:ext>
            </a:extLst>
          </p:cNvPr>
          <p:cNvPicPr>
            <a:picLocks noChangeAspect="1"/>
          </p:cNvPicPr>
          <p:nvPr/>
        </p:nvPicPr>
        <p:blipFill>
          <a:blip r:embed="rId3"/>
          <a:stretch>
            <a:fillRect/>
          </a:stretch>
        </p:blipFill>
        <p:spPr>
          <a:xfrm>
            <a:off x="285749" y="811600"/>
            <a:ext cx="11700441" cy="5865425"/>
          </a:xfrm>
          <a:prstGeom prst="rect">
            <a:avLst/>
          </a:prstGeom>
        </p:spPr>
      </p:pic>
    </p:spTree>
    <p:extLst>
      <p:ext uri="{BB962C8B-B14F-4D97-AF65-F5344CB8AC3E}">
        <p14:creationId xmlns:p14="http://schemas.microsoft.com/office/powerpoint/2010/main" val="2215089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Financial Update</a:t>
            </a:r>
          </a:p>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286286799"/>
      </p:ext>
    </p:extLst>
  </p:cSld>
  <p:clrMapOvr>
    <a:masterClrMapping/>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customXml/itemProps3.xml><?xml version="1.0" encoding="utf-8"?>
<ds:datastoreItem xmlns:ds="http://schemas.openxmlformats.org/officeDocument/2006/customXml" ds:itemID="{8AB51D6F-3594-462B-9252-9A88363FFEE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26259</TotalTime>
  <Words>745</Words>
  <Application>Microsoft Office PowerPoint</Application>
  <PresentationFormat>寬螢幕</PresentationFormat>
  <Paragraphs>139</Paragraphs>
  <Slides>21</Slides>
  <Notes>14</Notes>
  <HiddenSlides>0</HiddenSlides>
  <MMClips>0</MMClips>
  <ScaleCrop>false</ScaleCrop>
  <HeadingPairs>
    <vt:vector size="6" baseType="variant">
      <vt:variant>
        <vt:lpstr>使用字型</vt:lpstr>
      </vt:variant>
      <vt:variant>
        <vt:i4>10</vt:i4>
      </vt:variant>
      <vt:variant>
        <vt:lpstr>佈景主題</vt:lpstr>
      </vt:variant>
      <vt:variant>
        <vt:i4>3</vt:i4>
      </vt:variant>
      <vt:variant>
        <vt:lpstr>投影片標題</vt:lpstr>
      </vt:variant>
      <vt:variant>
        <vt:i4>21</vt:i4>
      </vt:variant>
    </vt:vector>
  </HeadingPairs>
  <TitlesOfParts>
    <vt:vector size="34" baseType="lpstr">
      <vt:lpstr>Söhne</vt:lpstr>
      <vt:lpstr>微軟正黑體</vt:lpstr>
      <vt:lpstr>標楷體</vt:lpstr>
      <vt:lpstr>Arial</vt:lpstr>
      <vt:lpstr>Bookman Old Style</vt:lpstr>
      <vt:lpstr>Calibri</vt:lpstr>
      <vt:lpstr>Calibri Light</vt:lpstr>
      <vt:lpstr>Century Gothic</vt:lpstr>
      <vt:lpstr>Times New Roman</vt:lpstr>
      <vt:lpstr>Wingdings</vt:lpstr>
      <vt:lpstr>回顧</vt:lpstr>
      <vt:lpstr>1_回顧</vt:lpstr>
      <vt:lpstr>Office 佈景主題</vt:lpstr>
      <vt:lpstr>PowerPoint 簡報</vt:lpstr>
      <vt:lpstr>PowerPoint 簡報</vt:lpstr>
      <vt:lpstr>PowerPoint 簡報</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1675</cp:revision>
  <dcterms:created xsi:type="dcterms:W3CDTF">2007-10-17T06:14:12Z</dcterms:created>
  <dcterms:modified xsi:type="dcterms:W3CDTF">2023-07-24T08:35:25Z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ies>
</file>