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Lst>
  <p:notesMasterIdLst>
    <p:notesMasterId r:id="rId26"/>
  </p:notesMasterIdLst>
  <p:handoutMasterIdLst>
    <p:handoutMasterId r:id="rId27"/>
  </p:handoutMasterIdLst>
  <p:sldIdLst>
    <p:sldId id="556" r:id="rId7"/>
    <p:sldId id="275" r:id="rId8"/>
    <p:sldId id="576" r:id="rId9"/>
    <p:sldId id="1304" r:id="rId10"/>
    <p:sldId id="1305" r:id="rId11"/>
    <p:sldId id="1294" r:id="rId12"/>
    <p:sldId id="537" r:id="rId13"/>
    <p:sldId id="1295" r:id="rId14"/>
    <p:sldId id="577" r:id="rId15"/>
    <p:sldId id="578" r:id="rId16"/>
    <p:sldId id="579" r:id="rId17"/>
    <p:sldId id="580" r:id="rId18"/>
    <p:sldId id="581" r:id="rId19"/>
    <p:sldId id="582" r:id="rId20"/>
    <p:sldId id="583" r:id="rId21"/>
    <p:sldId id="1290" r:id="rId22"/>
    <p:sldId id="518" r:id="rId23"/>
    <p:sldId id="566" r:id="rId24"/>
    <p:sldId id="1297" r:id="rId25"/>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67" d="100"/>
          <a:sy n="67" d="100"/>
        </p:scale>
        <p:origin x="736" y="40"/>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3.xml"/><Relationship Id="rId3" Type="http://schemas.openxmlformats.org/officeDocument/2006/relationships/slide" Target="slides/slide8.xml"/><Relationship Id="rId7" Type="http://schemas.openxmlformats.org/officeDocument/2006/relationships/slide" Target="slides/slide12.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11.xml"/><Relationship Id="rId5" Type="http://schemas.openxmlformats.org/officeDocument/2006/relationships/slide" Target="slides/slide10.xml"/><Relationship Id="rId10" Type="http://schemas.openxmlformats.org/officeDocument/2006/relationships/slide" Target="slides/slide15.xml"/><Relationship Id="rId4" Type="http://schemas.openxmlformats.org/officeDocument/2006/relationships/slide" Target="slides/slide9.xml"/><Relationship Id="rId9"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13</a:t>
            </a:fld>
            <a:endParaRPr lang="en-US" altLang="zh-TW"/>
          </a:p>
        </p:txBody>
      </p:sp>
    </p:spTree>
    <p:extLst>
      <p:ext uri="{BB962C8B-B14F-4D97-AF65-F5344CB8AC3E}">
        <p14:creationId xmlns:p14="http://schemas.microsoft.com/office/powerpoint/2010/main" val="37505180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14</a:t>
            </a:fld>
            <a:endParaRPr lang="en-US" altLang="zh-TW"/>
          </a:p>
        </p:txBody>
      </p:sp>
    </p:spTree>
    <p:extLst>
      <p:ext uri="{BB962C8B-B14F-4D97-AF65-F5344CB8AC3E}">
        <p14:creationId xmlns:p14="http://schemas.microsoft.com/office/powerpoint/2010/main" val="23744707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16</a:t>
            </a:fld>
            <a:endParaRPr lang="en-US" altLang="zh-TW"/>
          </a:p>
        </p:txBody>
      </p:sp>
    </p:spTree>
    <p:extLst>
      <p:ext uri="{BB962C8B-B14F-4D97-AF65-F5344CB8AC3E}">
        <p14:creationId xmlns:p14="http://schemas.microsoft.com/office/powerpoint/2010/main" val="5895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4</a:t>
            </a:fld>
            <a:endParaRPr lang="en-US" altLang="zh-TW"/>
          </a:p>
        </p:txBody>
      </p:sp>
    </p:spTree>
    <p:extLst>
      <p:ext uri="{BB962C8B-B14F-4D97-AF65-F5344CB8AC3E}">
        <p14:creationId xmlns:p14="http://schemas.microsoft.com/office/powerpoint/2010/main" val="35765776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5</a:t>
            </a:fld>
            <a:endParaRPr lang="en-US" altLang="zh-TW"/>
          </a:p>
        </p:txBody>
      </p:sp>
    </p:spTree>
    <p:extLst>
      <p:ext uri="{BB962C8B-B14F-4D97-AF65-F5344CB8AC3E}">
        <p14:creationId xmlns:p14="http://schemas.microsoft.com/office/powerpoint/2010/main" val="161918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6</a:t>
            </a:fld>
            <a:endParaRPr lang="en-US" altLang="zh-TW"/>
          </a:p>
        </p:txBody>
      </p:sp>
    </p:spTree>
    <p:extLst>
      <p:ext uri="{BB962C8B-B14F-4D97-AF65-F5344CB8AC3E}">
        <p14:creationId xmlns:p14="http://schemas.microsoft.com/office/powerpoint/2010/main" val="33364243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7</a:t>
            </a:fld>
            <a:endParaRPr lang="en-US" altLang="zh-TW"/>
          </a:p>
        </p:txBody>
      </p:sp>
    </p:spTree>
    <p:extLst>
      <p:ext uri="{BB962C8B-B14F-4D97-AF65-F5344CB8AC3E}">
        <p14:creationId xmlns:p14="http://schemas.microsoft.com/office/powerpoint/2010/main" val="2280840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9</a:t>
            </a:fld>
            <a:endParaRPr lang="en-US" altLang="zh-TW"/>
          </a:p>
        </p:txBody>
      </p:sp>
    </p:spTree>
    <p:extLst>
      <p:ext uri="{BB962C8B-B14F-4D97-AF65-F5344CB8AC3E}">
        <p14:creationId xmlns:p14="http://schemas.microsoft.com/office/powerpoint/2010/main" val="6411978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10</a:t>
            </a:fld>
            <a:endParaRPr lang="en-US" altLang="zh-TW"/>
          </a:p>
        </p:txBody>
      </p:sp>
    </p:spTree>
    <p:extLst>
      <p:ext uri="{BB962C8B-B14F-4D97-AF65-F5344CB8AC3E}">
        <p14:creationId xmlns:p14="http://schemas.microsoft.com/office/powerpoint/2010/main" val="2660945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11</a:t>
            </a:fld>
            <a:endParaRPr lang="en-US" altLang="zh-TW"/>
          </a:p>
        </p:txBody>
      </p:sp>
    </p:spTree>
    <p:extLst>
      <p:ext uri="{BB962C8B-B14F-4D97-AF65-F5344CB8AC3E}">
        <p14:creationId xmlns:p14="http://schemas.microsoft.com/office/powerpoint/2010/main" val="2186543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1FC14DE6-ED1D-4A09-89DC-AC03E4800BE7}" type="slidenum">
              <a:rPr lang="zh-TW" altLang="en-US" smtClean="0"/>
              <a:pPr/>
              <a:t>12</a:t>
            </a:fld>
            <a:endParaRPr lang="en-US" altLang="zh-TW"/>
          </a:p>
        </p:txBody>
      </p:sp>
    </p:spTree>
    <p:extLst>
      <p:ext uri="{BB962C8B-B14F-4D97-AF65-F5344CB8AC3E}">
        <p14:creationId xmlns:p14="http://schemas.microsoft.com/office/powerpoint/2010/main" val="3155251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1756668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26045016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3956604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36001900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0309216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21718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431285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273022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 Id="rId9"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7"/>
          <a:stretch>
            <a:fillRect/>
          </a:stretch>
        </p:blipFill>
        <p:spPr>
          <a:xfrm>
            <a:off x="11361413" y="203086"/>
            <a:ext cx="698488" cy="584040"/>
          </a:xfrm>
          <a:prstGeom prst="rect">
            <a:avLst/>
          </a:prstGeom>
        </p:spPr>
      </p:pic>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 id="2147483725" r:id="rId5"/>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353429592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924629" y="2296660"/>
            <a:ext cx="8702938" cy="2746906"/>
          </a:xfrm>
          <a:prstGeom prst="rect">
            <a:avLst/>
          </a:prstGeom>
          <a:noFill/>
          <a:ln w="9525">
            <a:noFill/>
            <a:miter lim="800000"/>
            <a:headEnd/>
            <a:tailEnd/>
          </a:ln>
          <a:effectLst/>
        </p:spPr>
        <p:txBody>
          <a:bodyPr wrap="square">
            <a:spAutoFit/>
          </a:bodyPr>
          <a:lstStyle/>
          <a:p>
            <a:pPr algn="l">
              <a:spcBef>
                <a:spcPct val="25000"/>
              </a:spcBef>
            </a:pPr>
            <a:r>
              <a:rPr lang="en-US" altLang="zh-TW" sz="4500" spc="-50" dirty="0">
                <a:solidFill>
                  <a:srgbClr val="003F7C"/>
                </a:solidFill>
                <a:ea typeface="+mj-ea"/>
                <a:cs typeface="+mj-cs"/>
              </a:rPr>
              <a:t>TONG HSING ELECTRONIC IND., LTD.</a:t>
            </a:r>
          </a:p>
          <a:p>
            <a:pPr algn="l">
              <a:spcBef>
                <a:spcPct val="25000"/>
              </a:spcBef>
            </a:pP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ea typeface="新細明體" pitchFamily="18" charset="-120"/>
              </a:rPr>
              <a:t>First Quarter 2023</a:t>
            </a:r>
          </a:p>
          <a:p>
            <a:pPr algn="l">
              <a:spcBef>
                <a:spcPct val="25000"/>
              </a:spcBef>
            </a:pPr>
            <a:r>
              <a:rPr lang="en-US" altLang="zh-TW" sz="2800" dirty="0">
                <a:solidFill>
                  <a:srgbClr val="003F7C"/>
                </a:solidFill>
                <a:ea typeface="新細明體" pitchFamily="18" charset="-120"/>
              </a:rPr>
              <a:t>Earnings Result</a:t>
            </a:r>
            <a:r>
              <a:rPr lang="en-US" altLang="zh-TW" dirty="0">
                <a:solidFill>
                  <a:srgbClr val="003F7C"/>
                </a:solidFill>
                <a:ea typeface="新細明體" pitchFamily="18" charset="-120"/>
              </a:rPr>
              <a:t> </a:t>
            </a:r>
          </a:p>
          <a:p>
            <a:pPr algn="l">
              <a:spcBef>
                <a:spcPct val="25000"/>
              </a:spcBef>
            </a:pPr>
            <a:r>
              <a:rPr lang="en-US" altLang="zh-TW" dirty="0">
                <a:solidFill>
                  <a:srgbClr val="003F7C"/>
                </a:solidFill>
                <a:ea typeface="新細明體" pitchFamily="18" charset="-120"/>
              </a:rPr>
              <a:t>Apr 20</a:t>
            </a:r>
            <a:r>
              <a:rPr lang="en-US" altLang="zh-TW" baseline="30000" dirty="0">
                <a:solidFill>
                  <a:srgbClr val="003F7C"/>
                </a:solidFill>
                <a:ea typeface="新細明體" pitchFamily="18" charset="-120"/>
              </a:rPr>
              <a:t>th</a:t>
            </a:r>
            <a:r>
              <a:rPr lang="en-US" altLang="zh-TW" dirty="0">
                <a:solidFill>
                  <a:srgbClr val="003F7C"/>
                </a:solidFill>
                <a:ea typeface="新細明體" pitchFamily="18" charset="-120"/>
              </a:rPr>
              <a:t>, 2023 </a:t>
            </a:r>
            <a:endParaRPr lang="zh-TW" altLang="en-US" dirty="0">
              <a:solidFill>
                <a:srgbClr val="003F7C"/>
              </a:solidFill>
              <a:ea typeface="新細明體" pitchFamily="18" charset="-120"/>
            </a:endParaRP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10</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Tong </a:t>
            </a:r>
            <a:r>
              <a:rPr lang="en-US" altLang="zh-TW" sz="4500" dirty="0" err="1">
                <a:solidFill>
                  <a:srgbClr val="003F7C"/>
                </a:solidFill>
              </a:rPr>
              <a:t>Hsing</a:t>
            </a:r>
            <a:r>
              <a:rPr lang="en-US" altLang="zh-TW" sz="4500" dirty="0">
                <a:solidFill>
                  <a:srgbClr val="003F7C"/>
                </a:solidFill>
              </a:rPr>
              <a:t> Quarterly Revenue</a:t>
            </a: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日期版面配置區 14">
            <a:extLst>
              <a:ext uri="{FF2B5EF4-FFF2-40B4-BE49-F238E27FC236}">
                <a16:creationId xmlns:a16="http://schemas.microsoft.com/office/drawing/2014/main" id="{8CF48FC6-5D6A-E52D-D6B1-55AE03F5477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pic>
        <p:nvPicPr>
          <p:cNvPr id="2" name="圖片 1">
            <a:extLst>
              <a:ext uri="{FF2B5EF4-FFF2-40B4-BE49-F238E27FC236}">
                <a16:creationId xmlns:a16="http://schemas.microsoft.com/office/drawing/2014/main" id="{3B004555-99B6-774D-A4CA-03ABD4D17706}"/>
              </a:ext>
            </a:extLst>
          </p:cNvPr>
          <p:cNvPicPr>
            <a:picLocks noChangeAspect="1"/>
          </p:cNvPicPr>
          <p:nvPr/>
        </p:nvPicPr>
        <p:blipFill>
          <a:blip r:embed="rId3"/>
          <a:stretch>
            <a:fillRect/>
          </a:stretch>
        </p:blipFill>
        <p:spPr>
          <a:xfrm>
            <a:off x="419099" y="1072356"/>
            <a:ext cx="11634409" cy="5412829"/>
          </a:xfrm>
          <a:prstGeom prst="rect">
            <a:avLst/>
          </a:prstGeom>
        </p:spPr>
      </p:pic>
    </p:spTree>
    <p:extLst>
      <p:ext uri="{BB962C8B-B14F-4D97-AF65-F5344CB8AC3E}">
        <p14:creationId xmlns:p14="http://schemas.microsoft.com/office/powerpoint/2010/main" val="1059143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11</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RF Module Quarterly Revenue Trend </a:t>
            </a:r>
          </a:p>
        </p:txBody>
      </p:sp>
      <p:sp>
        <p:nvSpPr>
          <p:cNvPr id="3" name="日期版面配置區 14">
            <a:extLst>
              <a:ext uri="{FF2B5EF4-FFF2-40B4-BE49-F238E27FC236}">
                <a16:creationId xmlns:a16="http://schemas.microsoft.com/office/drawing/2014/main" id="{CD0ED1E9-D649-C5F6-6856-4BE20C36374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pic>
        <p:nvPicPr>
          <p:cNvPr id="6" name="圖片 5">
            <a:extLst>
              <a:ext uri="{FF2B5EF4-FFF2-40B4-BE49-F238E27FC236}">
                <a16:creationId xmlns:a16="http://schemas.microsoft.com/office/drawing/2014/main" id="{901F0503-8CAF-CFEA-F2BF-2B20EBA206ED}"/>
              </a:ext>
            </a:extLst>
          </p:cNvPr>
          <p:cNvPicPr>
            <a:picLocks noChangeAspect="1"/>
          </p:cNvPicPr>
          <p:nvPr/>
        </p:nvPicPr>
        <p:blipFill>
          <a:blip r:embed="rId3"/>
          <a:stretch>
            <a:fillRect/>
          </a:stretch>
        </p:blipFill>
        <p:spPr>
          <a:xfrm>
            <a:off x="0" y="1247775"/>
            <a:ext cx="12053507" cy="5237410"/>
          </a:xfrm>
          <a:prstGeom prst="rect">
            <a:avLst/>
          </a:prstGeom>
        </p:spPr>
      </p:pic>
    </p:spTree>
    <p:extLst>
      <p:ext uri="{BB962C8B-B14F-4D97-AF65-F5344CB8AC3E}">
        <p14:creationId xmlns:p14="http://schemas.microsoft.com/office/powerpoint/2010/main" val="1908845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12</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Hybrid Module Quarterly Revenue Trend</a:t>
            </a:r>
          </a:p>
        </p:txBody>
      </p:sp>
      <p:sp>
        <p:nvSpPr>
          <p:cNvPr id="5" name="日期版面配置區 14">
            <a:extLst>
              <a:ext uri="{FF2B5EF4-FFF2-40B4-BE49-F238E27FC236}">
                <a16:creationId xmlns:a16="http://schemas.microsoft.com/office/drawing/2014/main" id="{30F9E2EE-1A69-D68F-0771-12D5B8D20E59}"/>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pic>
        <p:nvPicPr>
          <p:cNvPr id="4" name="圖片 3">
            <a:extLst>
              <a:ext uri="{FF2B5EF4-FFF2-40B4-BE49-F238E27FC236}">
                <a16:creationId xmlns:a16="http://schemas.microsoft.com/office/drawing/2014/main" id="{662C44DF-2620-014F-087A-BA75B28FFB13}"/>
              </a:ext>
            </a:extLst>
          </p:cNvPr>
          <p:cNvPicPr>
            <a:picLocks noChangeAspect="1"/>
          </p:cNvPicPr>
          <p:nvPr/>
        </p:nvPicPr>
        <p:blipFill>
          <a:blip r:embed="rId3"/>
          <a:stretch>
            <a:fillRect/>
          </a:stretch>
        </p:blipFill>
        <p:spPr>
          <a:xfrm>
            <a:off x="-102984" y="918467"/>
            <a:ext cx="12123533" cy="5348580"/>
          </a:xfrm>
          <a:prstGeom prst="rect">
            <a:avLst/>
          </a:prstGeom>
        </p:spPr>
      </p:pic>
    </p:spTree>
    <p:extLst>
      <p:ext uri="{BB962C8B-B14F-4D97-AF65-F5344CB8AC3E}">
        <p14:creationId xmlns:p14="http://schemas.microsoft.com/office/powerpoint/2010/main" val="2159076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13</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Ceramic Substrate Quarterly Revenue Trend</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pic>
        <p:nvPicPr>
          <p:cNvPr id="5" name="圖片 4">
            <a:extLst>
              <a:ext uri="{FF2B5EF4-FFF2-40B4-BE49-F238E27FC236}">
                <a16:creationId xmlns:a16="http://schemas.microsoft.com/office/drawing/2014/main" id="{1FEFC164-169B-C940-4CCB-7D1539908CC0}"/>
              </a:ext>
            </a:extLst>
          </p:cNvPr>
          <p:cNvPicPr>
            <a:picLocks noChangeAspect="1"/>
          </p:cNvPicPr>
          <p:nvPr/>
        </p:nvPicPr>
        <p:blipFill>
          <a:blip r:embed="rId3"/>
          <a:stretch>
            <a:fillRect/>
          </a:stretch>
        </p:blipFill>
        <p:spPr>
          <a:xfrm>
            <a:off x="0" y="897637"/>
            <a:ext cx="12088783" cy="5587548"/>
          </a:xfrm>
          <a:prstGeom prst="rect">
            <a:avLst/>
          </a:prstGeom>
        </p:spPr>
      </p:pic>
    </p:spTree>
    <p:extLst>
      <p:ext uri="{BB962C8B-B14F-4D97-AF65-F5344CB8AC3E}">
        <p14:creationId xmlns:p14="http://schemas.microsoft.com/office/powerpoint/2010/main" val="636292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14</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Image Product Quarterly Revenue Trend</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pic>
        <p:nvPicPr>
          <p:cNvPr id="3" name="圖片 2">
            <a:extLst>
              <a:ext uri="{FF2B5EF4-FFF2-40B4-BE49-F238E27FC236}">
                <a16:creationId xmlns:a16="http://schemas.microsoft.com/office/drawing/2014/main" id="{8CA4953F-20B3-905E-F924-4D945F8DFE55}"/>
              </a:ext>
            </a:extLst>
          </p:cNvPr>
          <p:cNvPicPr>
            <a:picLocks noChangeAspect="1"/>
          </p:cNvPicPr>
          <p:nvPr/>
        </p:nvPicPr>
        <p:blipFill>
          <a:blip r:embed="rId3"/>
          <a:stretch>
            <a:fillRect/>
          </a:stretch>
        </p:blipFill>
        <p:spPr>
          <a:xfrm>
            <a:off x="0" y="1072357"/>
            <a:ext cx="12192000" cy="5299868"/>
          </a:xfrm>
          <a:prstGeom prst="rect">
            <a:avLst/>
          </a:prstGeom>
        </p:spPr>
      </p:pic>
    </p:spTree>
    <p:extLst>
      <p:ext uri="{BB962C8B-B14F-4D97-AF65-F5344CB8AC3E}">
        <p14:creationId xmlns:p14="http://schemas.microsoft.com/office/powerpoint/2010/main" val="2333422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prstClr val="white">
                    <a:lumMod val="65000"/>
                  </a:prstClr>
                </a:solidFill>
                <a:effectLst/>
                <a:uLnTx/>
                <a:uFillTx/>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sng" strike="noStrike" kern="1200" cap="none" spc="0" normalizeH="0" baseline="0" noProof="0" dirty="0">
                <a:ln>
                  <a:noFill/>
                </a:ln>
                <a:solidFill>
                  <a:srgbClr val="013E7D"/>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4" name="日期版面配置區 14">
            <a:extLst>
              <a:ext uri="{FF2B5EF4-FFF2-40B4-BE49-F238E27FC236}">
                <a16:creationId xmlns:a16="http://schemas.microsoft.com/office/drawing/2014/main" id="{FEA4B169-9FB1-6721-D2E1-709545CB1C07}"/>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8567853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圖片 8">
            <a:extLst>
              <a:ext uri="{FF2B5EF4-FFF2-40B4-BE49-F238E27FC236}">
                <a16:creationId xmlns:a16="http://schemas.microsoft.com/office/drawing/2014/main" id="{5DC0B378-F172-8AF7-F73A-BE26F6B36D1D}"/>
              </a:ext>
            </a:extLst>
          </p:cNvPr>
          <p:cNvPicPr>
            <a:picLocks noChangeAspect="1"/>
          </p:cNvPicPr>
          <p:nvPr/>
        </p:nvPicPr>
        <p:blipFill>
          <a:blip r:embed="rId3"/>
          <a:stretch>
            <a:fillRect/>
          </a:stretch>
        </p:blipFill>
        <p:spPr>
          <a:xfrm>
            <a:off x="3684598" y="1112682"/>
            <a:ext cx="4822804" cy="5183343"/>
          </a:xfrm>
          <a:prstGeom prst="rect">
            <a:avLst/>
          </a:prstGeom>
        </p:spPr>
      </p:pic>
      <p:sp>
        <p:nvSpPr>
          <p:cNvPr id="135173" name="Text Box 5"/>
          <p:cNvSpPr txBox="1">
            <a:spLocks noChangeArrowheads="1"/>
          </p:cNvSpPr>
          <p:nvPr/>
        </p:nvSpPr>
        <p:spPr bwMode="auto">
          <a:xfrm>
            <a:off x="2339975" y="186819"/>
            <a:ext cx="7226300" cy="584775"/>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Message Take Out</a:t>
            </a: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2" name="日期版面配置區 1">
            <a:extLst>
              <a:ext uri="{FF2B5EF4-FFF2-40B4-BE49-F238E27FC236}">
                <a16:creationId xmlns:a16="http://schemas.microsoft.com/office/drawing/2014/main" id="{4B1A190E-1FB3-3B2C-71CF-EAD13D2CFE69}"/>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2AC614FD-480E-8D08-97F0-B1C2E21D246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8" name="文字方塊 7">
            <a:extLst>
              <a:ext uri="{FF2B5EF4-FFF2-40B4-BE49-F238E27FC236}">
                <a16:creationId xmlns:a16="http://schemas.microsoft.com/office/drawing/2014/main" id="{DF881D50-075C-27D9-4A35-96537175F423}"/>
              </a:ext>
            </a:extLst>
          </p:cNvPr>
          <p:cNvSpPr txBox="1"/>
          <p:nvPr/>
        </p:nvSpPr>
        <p:spPr>
          <a:xfrm>
            <a:off x="5232400" y="1112682"/>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Sales %</a:t>
            </a:r>
            <a:endParaRPr kumimoji="0" lang="zh-TW" altLang="en-US"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endParaRPr>
          </a:p>
        </p:txBody>
      </p:sp>
      <p:sp>
        <p:nvSpPr>
          <p:cNvPr id="7" name="頁尾版面配置區 15">
            <a:extLst>
              <a:ext uri="{FF2B5EF4-FFF2-40B4-BE49-F238E27FC236}">
                <a16:creationId xmlns:a16="http://schemas.microsoft.com/office/drawing/2014/main" id="{0CB871B9-326E-3631-F0B7-7F15C4C368E3}"/>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extLst>
      <p:ext uri="{BB962C8B-B14F-4D97-AF65-F5344CB8AC3E}">
        <p14:creationId xmlns:p14="http://schemas.microsoft.com/office/powerpoint/2010/main" val="1723897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339975" y="186819"/>
            <a:ext cx="7226300" cy="1323439"/>
          </a:xfrm>
          <a:prstGeom prst="rect">
            <a:avLst/>
          </a:prstGeom>
          <a:noFill/>
          <a:ln w="9525">
            <a:noFill/>
            <a:miter lim="800000"/>
            <a:headEnd/>
            <a:tailEnd/>
          </a:ln>
          <a:effectLst/>
        </p:spPr>
        <p:txBody>
          <a:bodyPr>
            <a:spAutoFit/>
          </a:bodyPr>
          <a:lstStyle/>
          <a:p>
            <a:pPr marL="457200" marR="0" lvl="0" indent="-457200" algn="ctr" defTabSz="457200" rtl="0" eaLnBrk="1" fontAlgn="auto" latinLnBrk="0" hangingPunct="1">
              <a:lnSpc>
                <a:spcPct val="100000"/>
              </a:lnSpc>
              <a:spcBef>
                <a:spcPct val="80000"/>
              </a:spcBef>
              <a:spcAft>
                <a:spcPts val="0"/>
              </a:spcAft>
              <a:buClrTx/>
              <a:buSzTx/>
              <a:buFontTx/>
              <a:buNone/>
              <a:tabLst/>
              <a:defRPr/>
            </a:pPr>
            <a:r>
              <a:rPr kumimoji="0" lang="en-US" altLang="zh-TW" sz="3200" b="0" i="0" u="none" strike="noStrike" kern="1200" cap="none" spc="0" normalizeH="0" baseline="0" noProof="0" dirty="0">
                <a:ln>
                  <a:noFill/>
                </a:ln>
                <a:solidFill>
                  <a:prstClr val="black"/>
                </a:solidFill>
                <a:effectLst>
                  <a:outerShdw blurRad="38100" dist="38100" dir="2700000" algn="tl">
                    <a:srgbClr val="C0C0C0"/>
                  </a:outerShdw>
                </a:effectLst>
                <a:uLnTx/>
                <a:uFillTx/>
                <a:latin typeface="Calibri" panose="020F0502020204030204"/>
                <a:ea typeface="新細明體" pitchFamily="18" charset="-120"/>
                <a:cs typeface="Calibri Light" panose="020F0302020204030204" pitchFamily="34" charset="0"/>
              </a:rPr>
              <a:t>Outlook</a:t>
            </a: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頁尾版面配置區 15">
            <a:extLst>
              <a:ext uri="{FF2B5EF4-FFF2-40B4-BE49-F238E27FC236}">
                <a16:creationId xmlns:a16="http://schemas.microsoft.com/office/drawing/2014/main" id="{2DAA1823-0ACB-E70E-0A24-01110F43D1D8}"/>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6" name="文字方塊 5">
            <a:extLst>
              <a:ext uri="{FF2B5EF4-FFF2-40B4-BE49-F238E27FC236}">
                <a16:creationId xmlns:a16="http://schemas.microsoft.com/office/drawing/2014/main" id="{28884D8D-4E2E-C90A-1D21-BD494F7D775B}"/>
              </a:ext>
            </a:extLst>
          </p:cNvPr>
          <p:cNvSpPr txBox="1"/>
          <p:nvPr/>
        </p:nvSpPr>
        <p:spPr>
          <a:xfrm>
            <a:off x="1133475" y="2286001"/>
            <a:ext cx="10258425" cy="230832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“Due to slow clearance of smartphone inventory and hiccup in the </a:t>
            </a:r>
            <a:r>
              <a:rPr kumimoji="0" lang="en-US" altLang="zh-TW" sz="3600" b="0" i="0" u="none" strike="noStrike" kern="1200" cap="none" spc="0" normalizeH="0" baseline="0" noProof="0" dirty="0">
                <a:ln>
                  <a:noFill/>
                </a:ln>
                <a:solidFill>
                  <a:schemeClr val="tx1">
                    <a:lumMod val="95000"/>
                    <a:lumOff val="5000"/>
                  </a:schemeClr>
                </a:solidFill>
                <a:effectLst/>
                <a:uLnTx/>
                <a:uFillTx/>
                <a:latin typeface="Calibri" panose="020F0502020204030204"/>
                <a:ea typeface="新細明體" panose="02020500000000000000" pitchFamily="18" charset="-120"/>
                <a:cs typeface="+mn-cs"/>
              </a:rPr>
              <a:t>automotive CIS market,</a:t>
            </a:r>
            <a:r>
              <a:rPr lang="en-US" altLang="zh-TW" sz="3600" dirty="0">
                <a:solidFill>
                  <a:schemeClr val="tx1">
                    <a:lumMod val="95000"/>
                    <a:lumOff val="5000"/>
                  </a:schemeClr>
                </a:solidFill>
                <a:latin typeface="Calibri" panose="020F0502020204030204"/>
                <a:ea typeface="新細明體" panose="02020500000000000000" pitchFamily="18" charset="-120"/>
              </a:rPr>
              <a:t> </a:t>
            </a:r>
            <a:r>
              <a:rPr kumimoji="0" lang="en-US" altLang="zh-TW" sz="3600" b="0" i="0" u="none" strike="noStrike" kern="1200" cap="none" spc="0" normalizeH="0" baseline="0" noProof="0" dirty="0">
                <a:ln>
                  <a:noFill/>
                </a:ln>
                <a:solidFill>
                  <a:schemeClr val="tx1">
                    <a:lumMod val="95000"/>
                    <a:lumOff val="5000"/>
                  </a:schemeClr>
                </a:solidFill>
                <a:effectLst/>
                <a:uLnTx/>
                <a:uFillTx/>
                <a:latin typeface="Calibri" panose="020F0502020204030204"/>
                <a:ea typeface="新細明體" panose="02020500000000000000" pitchFamily="18" charset="-120"/>
                <a:cs typeface="+mn-cs"/>
              </a:rPr>
              <a:t>we expect the revenue of Q2</a:t>
            </a:r>
            <a:r>
              <a:rPr kumimoji="0" lang="zh-TW" altLang="en-US" sz="3600" b="0" i="0" u="none" strike="noStrike" kern="1200" cap="none" spc="0" normalizeH="0" baseline="0" noProof="0" dirty="0">
                <a:ln>
                  <a:noFill/>
                </a:ln>
                <a:solidFill>
                  <a:schemeClr val="tx1">
                    <a:lumMod val="95000"/>
                    <a:lumOff val="5000"/>
                  </a:schemeClr>
                </a:solidFill>
                <a:effectLst/>
                <a:uLnTx/>
                <a:uFillTx/>
                <a:latin typeface="Calibri" panose="020F0502020204030204"/>
                <a:ea typeface="新細明體" panose="02020500000000000000" pitchFamily="18" charset="-120"/>
                <a:cs typeface="+mn-cs"/>
              </a:rPr>
              <a:t> </a:t>
            </a:r>
            <a:r>
              <a:rPr kumimoji="0" lang="en-US" altLang="zh-TW" sz="3600" b="0" i="0" u="none" strike="noStrike" kern="1200" cap="none" spc="0" normalizeH="0" baseline="0" noProof="0" dirty="0">
                <a:ln>
                  <a:noFill/>
                </a:ln>
                <a:solidFill>
                  <a:schemeClr val="tx1">
                    <a:lumMod val="95000"/>
                    <a:lumOff val="5000"/>
                  </a:schemeClr>
                </a:solidFill>
                <a:effectLst/>
                <a:uLnTx/>
                <a:uFillTx/>
                <a:latin typeface="Calibri" panose="020F0502020204030204"/>
                <a:ea typeface="新細明體" panose="02020500000000000000" pitchFamily="18" charset="-120"/>
                <a:cs typeface="+mn-cs"/>
              </a:rPr>
              <a:t>will be similar to the last </a:t>
            </a:r>
            <a:r>
              <a:rPr lang="en-US" altLang="zh-TW" sz="3600" dirty="0">
                <a:solidFill>
                  <a:schemeClr val="tx1">
                    <a:lumMod val="95000"/>
                    <a:lumOff val="5000"/>
                  </a:schemeClr>
                </a:solidFill>
                <a:latin typeface="Calibri" panose="020F0502020204030204"/>
                <a:ea typeface="新細明體" panose="02020500000000000000" pitchFamily="18" charset="-120"/>
              </a:rPr>
              <a:t>quarter</a:t>
            </a:r>
            <a:r>
              <a:rPr kumimoji="0" lang="en-US" altLang="zh-TW" sz="36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2879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23406" y="2585913"/>
            <a:ext cx="8702938" cy="1323439"/>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80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Q &amp; A</a:t>
            </a:r>
          </a:p>
        </p:txBody>
      </p:sp>
    </p:spTree>
    <p:extLst>
      <p:ext uri="{BB962C8B-B14F-4D97-AF65-F5344CB8AC3E}">
        <p14:creationId xmlns:p14="http://schemas.microsoft.com/office/powerpoint/2010/main" val="1959005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marL="0" marR="0" lvl="0" indent="0" algn="ctr" defTabSz="457200" rtl="0" eaLnBrk="1" fontAlgn="auto" latinLnBrk="0" hangingPunct="1">
              <a:lnSpc>
                <a:spcPct val="100000"/>
              </a:lnSpc>
              <a:spcBef>
                <a:spcPct val="25000"/>
              </a:spcBef>
              <a:spcAft>
                <a:spcPts val="0"/>
              </a:spcAft>
              <a:buClrTx/>
              <a:buSzTx/>
              <a:buFontTx/>
              <a:buNone/>
              <a:tabLst/>
              <a:defRPr/>
            </a:pPr>
            <a:r>
              <a:rPr kumimoji="0" lang="en-US" altLang="zh-TW" sz="4500" b="0" i="0" u="sng"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white"/>
              </a:solidFill>
              <a:effectLst/>
              <a:uLnTx/>
              <a:uFillTx/>
              <a:latin typeface="Calibri" panose="020F0502020204030204"/>
              <a:ea typeface="新細明體" panose="02020500000000000000" pitchFamily="18" charset="-120"/>
              <a:cs typeface="+mn-cs"/>
            </a:endParaRPr>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rPr>
              <a:t>Reality / Integrity / Customer First </a:t>
            </a:r>
            <a:endParaRPr kumimoji="0" lang="zh-TW" altLang="en-US" sz="2600" b="0" i="1" u="none" strike="noStrike" kern="1200" cap="none" spc="0" normalizeH="0" baseline="0" noProof="0" dirty="0">
              <a:ln>
                <a:noFill/>
              </a:ln>
              <a:solidFill>
                <a:srgbClr val="003F7C"/>
              </a:solidFill>
              <a:effectLst/>
              <a:uLnTx/>
              <a:uFillTx/>
              <a:latin typeface="Bookman Old Style" panose="02050604050505020204" pitchFamily="18" charset="0"/>
              <a:ea typeface="新細明體" panose="02020500000000000000" pitchFamily="18" charset="-120"/>
              <a:cs typeface="+mn-cs"/>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rPr>
              <a:t>Please Visit Us @ https://www.theil.com </a:t>
            </a:r>
            <a:endParaRPr kumimoji="0" lang="zh-TW" altLang="en-US" sz="2000" b="0" i="0" u="none" strike="noStrike" kern="1200" cap="none" spc="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1408462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altLang="zh-TW" sz="4800" b="0" i="0" u="sng" strike="noStrike" kern="1200" cap="none" spc="-50" normalizeH="0" baseline="0" noProof="0">
                <a:ln>
                  <a:noFill/>
                </a:ln>
                <a:solidFill>
                  <a:srgbClr val="013E7D"/>
                </a:solidFill>
                <a:effectLst/>
                <a:uLnTx/>
                <a:uFillTx/>
                <a:latin typeface="Calibri Light" panose="020F0302020204030204"/>
                <a:ea typeface="新細明體" panose="02020500000000000000" pitchFamily="18" charset="-120"/>
                <a:cs typeface="+mn-cs"/>
              </a:rPr>
              <a:t>Disclaimer</a:t>
            </a:r>
          </a:p>
        </p:txBody>
      </p:sp>
      <p:sp>
        <p:nvSpPr>
          <p:cNvPr id="84994" name="Text Box 2"/>
          <p:cNvSpPr txBox="1">
            <a:spLocks noChangeArrowheads="1"/>
          </p:cNvSpPr>
          <p:nvPr/>
        </p:nvSpPr>
        <p:spPr bwMode="auto">
          <a:xfrm>
            <a:off x="710320" y="2029509"/>
            <a:ext cx="6697715" cy="3845131"/>
          </a:xfrm>
          <a:prstGeom prst="rect">
            <a:avLst/>
          </a:prstGeom>
        </p:spPr>
        <p:txBody>
          <a:bodyPr vert="horz" lIns="0" tIns="45720" rIns="0" bIns="45720" rtlCol="0">
            <a:noAutofit/>
          </a:bodyPr>
          <a:lstStyle/>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endPar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endParaRP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In preparing the information herein,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have relied upon and assumed, without independent verification, the accuracy and completeness of all information available from public sources or which was provided to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or which was otherwise reviewed by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Neither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its advisors have made any representation or warranty as to the accuracy or completeness of such information and nor do they assume any undertaking to supplement such information as further information becomes available or in light of changing circumstances. None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a:t>
            </a: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Financial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336826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1Q 23 Income Statement Q/Q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2" name="日期版面配置區 1">
            <a:extLst>
              <a:ext uri="{FF2B5EF4-FFF2-40B4-BE49-F238E27FC236}">
                <a16:creationId xmlns:a16="http://schemas.microsoft.com/office/drawing/2014/main" id="{313F30A8-25C6-C9AD-2C06-8BB3BC3F9281}"/>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chemeClr val="bg1"/>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schemeClr val="bg1"/>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schemeClr val="bg1"/>
              </a:solidFill>
              <a:effectLst/>
              <a:uLnTx/>
              <a:uFillTx/>
              <a:latin typeface="Calibri" panose="020F0502020204030204" pitchFamily="34" charset="0"/>
              <a:ea typeface="微軟正黑體" panose="020B0604030504040204" pitchFamily="34" charset="-120"/>
              <a:cs typeface="+mn-cs"/>
            </a:endParaRPr>
          </a:p>
        </p:txBody>
      </p:sp>
      <p:sp>
        <p:nvSpPr>
          <p:cNvPr id="3" name="Text Box 8">
            <a:extLst>
              <a:ext uri="{FF2B5EF4-FFF2-40B4-BE49-F238E27FC236}">
                <a16:creationId xmlns:a16="http://schemas.microsoft.com/office/drawing/2014/main" id="{43A08EFD-8DBE-7D6F-D8FE-595837CFA603}"/>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Q1 Weighted Average Outstanding Shares : 160.814Million</a:t>
            </a:r>
          </a:p>
        </p:txBody>
      </p:sp>
      <p:sp>
        <p:nvSpPr>
          <p:cNvPr id="7" name="Text Box 8">
            <a:extLst>
              <a:ext uri="{FF2B5EF4-FFF2-40B4-BE49-F238E27FC236}">
                <a16:creationId xmlns:a16="http://schemas.microsoft.com/office/drawing/2014/main" id="{9E19654B-69E2-5F96-7D58-E251B6E3B3FE}"/>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Q4 Weighted Average Outstanding Shares : 163.301Million</a:t>
            </a:r>
          </a:p>
        </p:txBody>
      </p:sp>
      <p:pic>
        <p:nvPicPr>
          <p:cNvPr id="5" name="圖片 4">
            <a:extLst>
              <a:ext uri="{FF2B5EF4-FFF2-40B4-BE49-F238E27FC236}">
                <a16:creationId xmlns:a16="http://schemas.microsoft.com/office/drawing/2014/main" id="{99F9F83A-70B2-F277-258F-02123E0851F8}"/>
              </a:ext>
            </a:extLst>
          </p:cNvPr>
          <p:cNvPicPr>
            <a:picLocks noChangeAspect="1"/>
          </p:cNvPicPr>
          <p:nvPr/>
        </p:nvPicPr>
        <p:blipFill>
          <a:blip r:embed="rId3"/>
          <a:stretch>
            <a:fillRect/>
          </a:stretch>
        </p:blipFill>
        <p:spPr>
          <a:xfrm>
            <a:off x="314326" y="857042"/>
            <a:ext cx="11553824" cy="511731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1Q 23 Income Statement Y/Y Comparison</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endParaRP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11938"/>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*2023 Q1 Weighted Average Outstanding Shares : 160.814Million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srgbClr val="C0504D"/>
                </a:solidFill>
                <a:effectLst/>
                <a:uLnTx/>
                <a:uFillTx/>
                <a:latin typeface="Arial" charset="0"/>
                <a:ea typeface="新細明體" charset="-120"/>
                <a:cs typeface="+mn-cs"/>
              </a:rPr>
              <a:t>*2022 Q1 Weighted Average Outstanding Shares : 178.570Million</a:t>
            </a:r>
          </a:p>
        </p:txBody>
      </p:sp>
      <p:sp>
        <p:nvSpPr>
          <p:cNvPr id="2" name="日期版面配置區 1">
            <a:extLst>
              <a:ext uri="{FF2B5EF4-FFF2-40B4-BE49-F238E27FC236}">
                <a16:creationId xmlns:a16="http://schemas.microsoft.com/office/drawing/2014/main" id="{A4C0D915-1182-84D2-4525-2131B43DC460}"/>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chemeClr val="bg1"/>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schemeClr val="bg1"/>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schemeClr val="bg1"/>
              </a:solidFill>
              <a:effectLst/>
              <a:uLnTx/>
              <a:uFillTx/>
              <a:latin typeface="Calibri" panose="020F0502020204030204" pitchFamily="34" charset="0"/>
              <a:ea typeface="微軟正黑體" panose="020B0604030504040204" pitchFamily="34" charset="-120"/>
              <a:cs typeface="+mn-cs"/>
            </a:endParaRPr>
          </a:p>
        </p:txBody>
      </p:sp>
      <p:pic>
        <p:nvPicPr>
          <p:cNvPr id="5" name="圖片 4">
            <a:extLst>
              <a:ext uri="{FF2B5EF4-FFF2-40B4-BE49-F238E27FC236}">
                <a16:creationId xmlns:a16="http://schemas.microsoft.com/office/drawing/2014/main" id="{CB110C4B-FE1B-F7C0-7244-D38BEB43D5A6}"/>
              </a:ext>
            </a:extLst>
          </p:cNvPr>
          <p:cNvPicPr>
            <a:picLocks noChangeAspect="1"/>
          </p:cNvPicPr>
          <p:nvPr/>
        </p:nvPicPr>
        <p:blipFill>
          <a:blip r:embed="rId3"/>
          <a:stretch>
            <a:fillRect/>
          </a:stretch>
        </p:blipFill>
        <p:spPr>
          <a:xfrm>
            <a:off x="371475" y="857042"/>
            <a:ext cx="11496675" cy="4954896"/>
          </a:xfrm>
          <a:prstGeom prst="rect">
            <a:avLst/>
          </a:prstGeom>
        </p:spPr>
      </p:pic>
    </p:spTree>
    <p:extLst>
      <p:ext uri="{BB962C8B-B14F-4D97-AF65-F5344CB8AC3E}">
        <p14:creationId xmlns:p14="http://schemas.microsoft.com/office/powerpoint/2010/main" val="3548342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36757"/>
            <a:ext cx="10496550" cy="646331"/>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n-cs"/>
              </a:rPr>
              <a:t>Balance Sheet Highlight –3.31.2023</a:t>
            </a:r>
          </a:p>
        </p:txBody>
      </p:sp>
      <p:sp>
        <p:nvSpPr>
          <p:cNvPr id="2" name="日期版面配置區 1">
            <a:extLst>
              <a:ext uri="{FF2B5EF4-FFF2-40B4-BE49-F238E27FC236}">
                <a16:creationId xmlns:a16="http://schemas.microsoft.com/office/drawing/2014/main" id="{1981E2CE-77EA-2172-683D-AAB8CC51B4FC}"/>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srgbClr val="FFFFFF"/>
                </a:solidFill>
                <a:effectLst/>
                <a:uLnTx/>
                <a:uFillTx/>
                <a:latin typeface="Calibri" panose="020F0502020204030204"/>
                <a:ea typeface="新細明體" panose="02020500000000000000" pitchFamily="18" charset="-120"/>
                <a:cs typeface="+mn-cs"/>
              </a:rPr>
              <a:t>Hsing</a:t>
            </a:r>
            <a:endParaRPr kumimoji="0" lang="zh-TW" altLang="en-US" sz="1200" b="0" i="0" u="none" strike="noStrike" kern="1200" cap="none" spc="0" normalizeH="0" baseline="0" noProof="0" dirty="0">
              <a:ln>
                <a:noFill/>
              </a:ln>
              <a:solidFill>
                <a:srgbClr val="FFFFFF"/>
              </a:solidFill>
              <a:effectLst/>
              <a:uLnTx/>
              <a:uFillTx/>
              <a:latin typeface="Calibri" panose="020F0502020204030204"/>
              <a:ea typeface="新細明體" panose="02020500000000000000" pitchFamily="18" charset="-120"/>
              <a:cs typeface="+mn-cs"/>
            </a:endParaRPr>
          </a:p>
        </p:txBody>
      </p:sp>
      <p:pic>
        <p:nvPicPr>
          <p:cNvPr id="3" name="圖片 2">
            <a:extLst>
              <a:ext uri="{FF2B5EF4-FFF2-40B4-BE49-F238E27FC236}">
                <a16:creationId xmlns:a16="http://schemas.microsoft.com/office/drawing/2014/main" id="{B0F1C59C-BF2F-0B02-0CC8-62D408BD3819}"/>
              </a:ext>
            </a:extLst>
          </p:cNvPr>
          <p:cNvPicPr>
            <a:picLocks noChangeAspect="1"/>
          </p:cNvPicPr>
          <p:nvPr/>
        </p:nvPicPr>
        <p:blipFill>
          <a:blip r:embed="rId3"/>
          <a:stretch>
            <a:fillRect/>
          </a:stretch>
        </p:blipFill>
        <p:spPr>
          <a:xfrm>
            <a:off x="381000" y="883088"/>
            <a:ext cx="11563349" cy="5470087"/>
          </a:xfrm>
          <a:prstGeom prst="rect">
            <a:avLst/>
          </a:prstGeom>
        </p:spPr>
      </p:pic>
    </p:spTree>
    <p:extLst>
      <p:ext uri="{BB962C8B-B14F-4D97-AF65-F5344CB8AC3E}">
        <p14:creationId xmlns:p14="http://schemas.microsoft.com/office/powerpoint/2010/main" val="2219289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5" name="Text Box 3"/>
          <p:cNvSpPr txBox="1">
            <a:spLocks noChangeArrowheads="1"/>
          </p:cNvSpPr>
          <p:nvPr/>
        </p:nvSpPr>
        <p:spPr bwMode="auto">
          <a:xfrm>
            <a:off x="3086100" y="26770"/>
            <a:ext cx="6019800" cy="646331"/>
          </a:xfrm>
          <a:prstGeom prst="rect">
            <a:avLst/>
          </a:prstGeom>
          <a:noFill/>
          <a:ln w="9525">
            <a:noFill/>
            <a:miter lim="800000"/>
            <a:headEnd/>
            <a:tailEnd/>
          </a:ln>
          <a:effectLst/>
        </p:spPr>
        <p:txBody>
          <a:bodyPr>
            <a:spAutoFit/>
          </a:bodyPr>
          <a:lstStyle/>
          <a:p>
            <a:pPr marR="0" lvl="0" indent="0" algn="ctr" fontAlgn="auto">
              <a:lnSpc>
                <a:spcPct val="100000"/>
              </a:lnSpc>
              <a:spcBef>
                <a:spcPct val="50000"/>
              </a:spcBef>
              <a:spcAft>
                <a:spcPts val="0"/>
              </a:spcAft>
              <a:buClrTx/>
              <a:buSzTx/>
              <a:buFontTx/>
              <a:buNone/>
              <a:tabLst/>
              <a:defRPr/>
            </a:pPr>
            <a:r>
              <a:rPr lang="en-US" altLang="zh-TW" sz="3600" spc="-50" dirty="0">
                <a:solidFill>
                  <a:srgbClr val="003F7C"/>
                </a:solidFill>
                <a:ea typeface="+mj-ea"/>
                <a:cs typeface="+mj-cs"/>
              </a:rPr>
              <a:t>Capital Expenditure</a:t>
            </a:r>
            <a:endParaRPr lang="zh-TW" altLang="en-US" sz="3600" spc="-50" dirty="0">
              <a:solidFill>
                <a:srgbClr val="003F7C"/>
              </a:solidFill>
              <a:ea typeface="+mj-ea"/>
              <a:cs typeface="+mj-cs"/>
            </a:endParaRPr>
          </a:p>
        </p:txBody>
      </p:sp>
      <p:sp>
        <p:nvSpPr>
          <p:cNvPr id="8" name="Text Box 108">
            <a:extLst>
              <a:ext uri="{FF2B5EF4-FFF2-40B4-BE49-F238E27FC236}">
                <a16:creationId xmlns:a16="http://schemas.microsoft.com/office/drawing/2014/main" id="{DB1EC760-8674-4970-A18E-E0991EE71E41}"/>
              </a:ext>
            </a:extLst>
          </p:cNvPr>
          <p:cNvSpPr txBox="1">
            <a:spLocks noChangeArrowheads="1"/>
          </p:cNvSpPr>
          <p:nvPr/>
        </p:nvSpPr>
        <p:spPr bwMode="auto">
          <a:xfrm>
            <a:off x="462013" y="610174"/>
            <a:ext cx="156655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頁尾版面配置區 3">
            <a:extLst>
              <a:ext uri="{FF2B5EF4-FFF2-40B4-BE49-F238E27FC236}">
                <a16:creationId xmlns:a16="http://schemas.microsoft.com/office/drawing/2014/main" id="{980B33D1-BB5A-ED16-AAF0-5866A71B52D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5" name="投影片編號版面配置區 4">
            <a:extLst>
              <a:ext uri="{FF2B5EF4-FFF2-40B4-BE49-F238E27FC236}">
                <a16:creationId xmlns:a16="http://schemas.microsoft.com/office/drawing/2014/main" id="{18CA3D99-40B7-FD1F-8209-FCBBF8E385E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6" name="日期版面配置區 1">
            <a:extLst>
              <a:ext uri="{FF2B5EF4-FFF2-40B4-BE49-F238E27FC236}">
                <a16:creationId xmlns:a16="http://schemas.microsoft.com/office/drawing/2014/main" id="{266789B9-B008-677D-E49F-00CDEF0C270D}"/>
              </a:ext>
            </a:extLst>
          </p:cNvPr>
          <p:cNvSpPr>
            <a:spLocks noGrp="1"/>
          </p:cNvSpPr>
          <p:nvPr>
            <p:ph type="dt" sz="half" idx="10"/>
          </p:nvPr>
        </p:nvSpPr>
        <p:spPr>
          <a:xfrm>
            <a:off x="205809" y="6494065"/>
            <a:ext cx="2743200" cy="365125"/>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pic>
        <p:nvPicPr>
          <p:cNvPr id="3" name="圖片 2">
            <a:extLst>
              <a:ext uri="{FF2B5EF4-FFF2-40B4-BE49-F238E27FC236}">
                <a16:creationId xmlns:a16="http://schemas.microsoft.com/office/drawing/2014/main" id="{EA19B994-139E-709B-D018-923CE35F79C8}"/>
              </a:ext>
            </a:extLst>
          </p:cNvPr>
          <p:cNvPicPr>
            <a:picLocks noChangeAspect="1"/>
          </p:cNvPicPr>
          <p:nvPr/>
        </p:nvPicPr>
        <p:blipFill>
          <a:blip r:embed="rId3"/>
          <a:stretch>
            <a:fillRect/>
          </a:stretch>
        </p:blipFill>
        <p:spPr>
          <a:xfrm>
            <a:off x="205809" y="977504"/>
            <a:ext cx="11986191" cy="5689598"/>
          </a:xfrm>
          <a:prstGeom prst="rect">
            <a:avLst/>
          </a:prstGeom>
        </p:spPr>
      </p:pic>
    </p:spTree>
    <p:extLst>
      <p:ext uri="{BB962C8B-B14F-4D97-AF65-F5344CB8AC3E}">
        <p14:creationId xmlns:p14="http://schemas.microsoft.com/office/powerpoint/2010/main" val="1293448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US" altLang="zh-TW"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rPr>
              <a:t>Table of Contents </a:t>
            </a:r>
            <a:endParaRPr kumimoji="0" lang="zh-TW" altLang="en-US" sz="4500" b="0" i="0" u="none" strike="noStrike" kern="1200" cap="none" spc="-50" normalizeH="0" baseline="0" noProof="0" dirty="0">
              <a:ln>
                <a:noFill/>
              </a:ln>
              <a:solidFill>
                <a:srgbClr val="003F7C"/>
              </a:solidFill>
              <a:effectLst/>
              <a:uLnTx/>
              <a:uFillTx/>
              <a:latin typeface="Calibri" panose="020F0502020204030204"/>
              <a:ea typeface="新細明體" panose="02020500000000000000" pitchFamily="18" charset="-120"/>
              <a:cs typeface="+mj-cs"/>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lang="en-US" altLang="zh-TW" sz="3200" dirty="0">
                <a:solidFill>
                  <a:srgbClr val="C0C0C0"/>
                </a:solidFill>
                <a:latin typeface="Calibri" panose="020F0502020204030204"/>
                <a:ea typeface="新細明體" pitchFamily="18" charset="-120"/>
                <a:cs typeface="Calibri Light" panose="020F0302020204030204" pitchFamily="34" charset="0"/>
              </a:rPr>
              <a:t>Financial Update</a:t>
            </a:r>
          </a:p>
          <a:p>
            <a:pPr marL="457200" indent="-457200">
              <a:spcBef>
                <a:spcPct val="80000"/>
              </a:spcBef>
              <a:buFontTx/>
              <a:buAutoNum type="arabicPeriod"/>
            </a:pPr>
            <a:r>
              <a:rPr lang="en-US" altLang="zh-TW" sz="3200" u="sng" dirty="0">
                <a:solidFill>
                  <a:srgbClr val="013E7D"/>
                </a:solidFill>
                <a:latin typeface="Calibri" panose="020F0502020204030204"/>
                <a:ea typeface="新細明體" pitchFamily="18" charset="-120"/>
                <a:cs typeface="Calibri Light" panose="020F0302020204030204" pitchFamily="34" charset="0"/>
              </a:rPr>
              <a:t>Business Update</a:t>
            </a: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en-US" altLang="zh-TW" sz="3200" b="0" i="0" u="none" strike="noStrike" kern="1200" cap="none" spc="0" normalizeH="0" baseline="0" noProof="0" dirty="0">
                <a:ln>
                  <a:noFill/>
                </a:ln>
                <a:solidFill>
                  <a:srgbClr val="C0C0C0"/>
                </a:solidFill>
                <a:effectLst/>
                <a:uLnTx/>
                <a:uFillTx/>
                <a:latin typeface="Calibri" panose="020F0502020204030204"/>
                <a:ea typeface="新細明體" pitchFamily="18" charset="-120"/>
                <a:cs typeface="Calibri Light" panose="020F0302020204030204" pitchFamily="34" charset="0"/>
              </a:rPr>
              <a:t>Message Take Out </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286286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©2023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9</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Tong </a:t>
            </a:r>
            <a:r>
              <a:rPr lang="en-US" altLang="zh-TW" sz="4500" dirty="0" err="1">
                <a:solidFill>
                  <a:srgbClr val="003F7C"/>
                </a:solidFill>
              </a:rPr>
              <a:t>Hsing</a:t>
            </a:r>
            <a:r>
              <a:rPr lang="en-US" altLang="zh-TW" sz="4500" dirty="0">
                <a:solidFill>
                  <a:srgbClr val="003F7C"/>
                </a:solidFill>
              </a:rPr>
              <a:t> Revenue History</a:t>
            </a:r>
            <a:endParaRPr lang="zh-TW" altLang="en-US" sz="4500" dirty="0">
              <a:solidFill>
                <a:srgbClr val="003F7C"/>
              </a:solidFill>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264050" y="3626395"/>
            <a:ext cx="844269"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+37</a:t>
            </a:r>
            <a:r>
              <a:rPr lang="zh-TW" altLang="en-US" sz="1600" b="1" dirty="0">
                <a:solidFill>
                  <a:srgbClr val="FF3300"/>
                </a:solidFill>
                <a:latin typeface="Century Gothic" pitchFamily="34" charset="0"/>
                <a:ea typeface="新細明體" pitchFamily="18" charset="-120"/>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5070999" y="2821124"/>
            <a:ext cx="801918"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+36</a:t>
            </a:r>
            <a:r>
              <a:rPr lang="zh-TW" altLang="en-US" sz="1600" b="1" dirty="0">
                <a:solidFill>
                  <a:srgbClr val="FF3300"/>
                </a:solidFill>
                <a:latin typeface="Century Gothic" pitchFamily="34" charset="0"/>
                <a:ea typeface="新細明體" pitchFamily="18" charset="-120"/>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6814393" y="1847272"/>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+1.5</a:t>
            </a:r>
            <a:r>
              <a:rPr lang="zh-TW" altLang="en-US" sz="1600" b="1" dirty="0">
                <a:solidFill>
                  <a:srgbClr val="FF3300"/>
                </a:solidFill>
                <a:latin typeface="Century Gothic" pitchFamily="34" charset="0"/>
                <a:ea typeface="新細明體" pitchFamily="18" charset="-120"/>
              </a:rPr>
              <a:t>%</a:t>
            </a:r>
          </a:p>
        </p:txBody>
      </p:sp>
      <p:sp>
        <p:nvSpPr>
          <p:cNvPr id="6" name="Text Box 17">
            <a:extLst>
              <a:ext uri="{FF2B5EF4-FFF2-40B4-BE49-F238E27FC236}">
                <a16:creationId xmlns:a16="http://schemas.microsoft.com/office/drawing/2014/main" id="{CEFD46F1-293E-31B5-BCED-C2E8B100AB6A}"/>
              </a:ext>
            </a:extLst>
          </p:cNvPr>
          <p:cNvSpPr txBox="1">
            <a:spLocks noChangeArrowheads="1"/>
          </p:cNvSpPr>
          <p:nvPr/>
        </p:nvSpPr>
        <p:spPr bwMode="auto">
          <a:xfrm>
            <a:off x="8652718" y="4990522"/>
            <a:ext cx="801917"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-16</a:t>
            </a:r>
            <a:r>
              <a:rPr lang="zh-TW" altLang="en-US" sz="1600" b="1" dirty="0">
                <a:solidFill>
                  <a:srgbClr val="FF3300"/>
                </a:solidFill>
                <a:latin typeface="Century Gothic" pitchFamily="34" charset="0"/>
                <a:ea typeface="新細明體" pitchFamily="18" charset="-120"/>
              </a:rPr>
              <a:t>%</a:t>
            </a:r>
          </a:p>
        </p:txBody>
      </p:sp>
      <p:pic>
        <p:nvPicPr>
          <p:cNvPr id="14" name="圖片 13">
            <a:extLst>
              <a:ext uri="{FF2B5EF4-FFF2-40B4-BE49-F238E27FC236}">
                <a16:creationId xmlns:a16="http://schemas.microsoft.com/office/drawing/2014/main" id="{4D57C221-FC8A-4908-E21F-6E7181F131F7}"/>
              </a:ext>
            </a:extLst>
          </p:cNvPr>
          <p:cNvPicPr>
            <a:picLocks noChangeAspect="1"/>
          </p:cNvPicPr>
          <p:nvPr/>
        </p:nvPicPr>
        <p:blipFill>
          <a:blip r:embed="rId3"/>
          <a:stretch>
            <a:fillRect/>
          </a:stretch>
        </p:blipFill>
        <p:spPr>
          <a:xfrm>
            <a:off x="414035" y="495299"/>
            <a:ext cx="11363929" cy="5800725"/>
          </a:xfrm>
          <a:prstGeom prst="rect">
            <a:avLst/>
          </a:prstGeom>
        </p:spPr>
      </p:pic>
    </p:spTree>
    <p:extLst>
      <p:ext uri="{BB962C8B-B14F-4D97-AF65-F5344CB8AC3E}">
        <p14:creationId xmlns:p14="http://schemas.microsoft.com/office/powerpoint/2010/main" val="2371007846"/>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3.xml><?xml version="1.0" encoding="utf-8"?>
<ds:datastoreItem xmlns:ds="http://schemas.openxmlformats.org/officeDocument/2006/customXml" ds:itemID="{8AB51D6F-3594-462B-9252-9A88363FFE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26160</TotalTime>
  <Words>655</Words>
  <Application>Microsoft Office PowerPoint</Application>
  <PresentationFormat>寬螢幕</PresentationFormat>
  <Paragraphs>122</Paragraphs>
  <Slides>19</Slides>
  <Notes>12</Notes>
  <HiddenSlides>0</HiddenSlides>
  <MMClips>0</MMClips>
  <ScaleCrop>false</ScaleCrop>
  <HeadingPairs>
    <vt:vector size="6" baseType="variant">
      <vt:variant>
        <vt:lpstr>使用字型</vt:lpstr>
      </vt:variant>
      <vt:variant>
        <vt:i4>8</vt:i4>
      </vt:variant>
      <vt:variant>
        <vt:lpstr>佈景主題</vt:lpstr>
      </vt:variant>
      <vt:variant>
        <vt:i4>3</vt:i4>
      </vt:variant>
      <vt:variant>
        <vt:lpstr>投影片標題</vt:lpstr>
      </vt:variant>
      <vt:variant>
        <vt:i4>19</vt:i4>
      </vt:variant>
    </vt:vector>
  </HeadingPairs>
  <TitlesOfParts>
    <vt:vector size="30" baseType="lpstr">
      <vt:lpstr>微軟正黑體</vt:lpstr>
      <vt:lpstr>Arial</vt:lpstr>
      <vt:lpstr>Bookman Old Style</vt:lpstr>
      <vt:lpstr>Calibri</vt:lpstr>
      <vt:lpstr>Calibri Light</vt:lpstr>
      <vt:lpstr>Century Gothic</vt:lpstr>
      <vt:lpstr>Times New Roman</vt:lpstr>
      <vt:lpstr>Wingdings</vt:lpstr>
      <vt:lpstr>回顧</vt:lpstr>
      <vt:lpstr>1_回顧</vt:lpstr>
      <vt:lpstr>Office 佈景主題</vt:lpstr>
      <vt:lpstr>PowerPoint 簡報</vt:lpstr>
      <vt:lpstr>PowerPoint 簡報</vt:lpstr>
      <vt:lpstr>PowerPoint 簡報</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1673</cp:revision>
  <dcterms:created xsi:type="dcterms:W3CDTF">2007-10-17T06:14:12Z</dcterms:created>
  <dcterms:modified xsi:type="dcterms:W3CDTF">2023-04-19T11:11:34Z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ies>
</file>