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7" r:id="rId4"/>
    <p:sldMasterId id="2147483705" r:id="rId5"/>
    <p:sldMasterId id="2147483717" r:id="rId6"/>
  </p:sldMasterIdLst>
  <p:notesMasterIdLst>
    <p:notesMasterId r:id="rId26"/>
  </p:notesMasterIdLst>
  <p:handoutMasterIdLst>
    <p:handoutMasterId r:id="rId27"/>
  </p:handoutMasterIdLst>
  <p:sldIdLst>
    <p:sldId id="556" r:id="rId7"/>
    <p:sldId id="275" r:id="rId8"/>
    <p:sldId id="576" r:id="rId9"/>
    <p:sldId id="1304" r:id="rId10"/>
    <p:sldId id="1305" r:id="rId11"/>
    <p:sldId id="1294" r:id="rId12"/>
    <p:sldId id="537" r:id="rId13"/>
    <p:sldId id="1295" r:id="rId14"/>
    <p:sldId id="577" r:id="rId15"/>
    <p:sldId id="578" r:id="rId16"/>
    <p:sldId id="579" r:id="rId17"/>
    <p:sldId id="580" r:id="rId18"/>
    <p:sldId id="581" r:id="rId19"/>
    <p:sldId id="582" r:id="rId20"/>
    <p:sldId id="583" r:id="rId21"/>
    <p:sldId id="1290" r:id="rId22"/>
    <p:sldId id="518" r:id="rId23"/>
    <p:sldId id="566" r:id="rId24"/>
    <p:sldId id="1297" r:id="rId25"/>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C"/>
    <a:srgbClr val="003F80"/>
    <a:srgbClr val="003399"/>
    <a:srgbClr val="013F79"/>
    <a:srgbClr val="003F7E"/>
    <a:srgbClr val="003F81"/>
    <a:srgbClr val="FFFFFF"/>
    <a:srgbClr val="FF33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39" autoAdjust="0"/>
    <p:restoredTop sz="94710" autoAdjust="0"/>
  </p:normalViewPr>
  <p:slideViewPr>
    <p:cSldViewPr snapToGrid="0">
      <p:cViewPr varScale="1">
        <p:scale>
          <a:sx n="67" d="100"/>
          <a:sy n="67" d="100"/>
        </p:scale>
        <p:origin x="736" y="40"/>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13.xml"/><Relationship Id="rId3" Type="http://schemas.openxmlformats.org/officeDocument/2006/relationships/slide" Target="slides/slide8.xml"/><Relationship Id="rId7" Type="http://schemas.openxmlformats.org/officeDocument/2006/relationships/slide" Target="slides/slide12.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1.xml"/><Relationship Id="rId5" Type="http://schemas.openxmlformats.org/officeDocument/2006/relationships/slide" Target="slides/slide10.xml"/><Relationship Id="rId10" Type="http://schemas.openxmlformats.org/officeDocument/2006/relationships/slide" Target="slides/slide15.xml"/><Relationship Id="rId4" Type="http://schemas.openxmlformats.org/officeDocument/2006/relationships/slide" Target="slides/slide9.xml"/><Relationship Id="rId9" Type="http://schemas.openxmlformats.org/officeDocument/2006/relationships/slide" Target="slides/slide1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62467" name="Rectangle 3"/>
          <p:cNvSpPr>
            <a:spLocks noGrp="1" noChangeArrowheads="1"/>
          </p:cNvSpPr>
          <p:nvPr>
            <p:ph type="dt" sz="quarter"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62468"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62469" name="Rectangle 5"/>
          <p:cNvSpPr>
            <a:spLocks noGrp="1" noChangeArrowheads="1"/>
          </p:cNvSpPr>
          <p:nvPr>
            <p:ph type="sldNum" sz="quarter" idx="3"/>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10243" name="Rectangle 3"/>
          <p:cNvSpPr>
            <a:spLocks noGrp="1" noChangeArrowheads="1"/>
          </p:cNvSpPr>
          <p:nvPr>
            <p:ph type="dt"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4463" y="769938"/>
            <a:ext cx="6816725"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151" y="4860925"/>
            <a:ext cx="5206999" cy="4603750"/>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10247" name="Rectangle 7"/>
          <p:cNvSpPr>
            <a:spLocks noGrp="1" noChangeArrowheads="1"/>
          </p:cNvSpPr>
          <p:nvPr>
            <p:ph type="sldNum" sz="quarter" idx="5"/>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234743AF-C98D-412F-9651-1F6CB4288225}"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1FC14DE6-ED1D-4A09-89DC-AC03E4800BE7}" type="slidenum">
              <a:rPr lang="zh-TW" altLang="en-US" smtClean="0"/>
              <a:pPr/>
              <a:t>13</a:t>
            </a:fld>
            <a:endParaRPr lang="en-US" altLang="zh-TW"/>
          </a:p>
        </p:txBody>
      </p:sp>
    </p:spTree>
    <p:extLst>
      <p:ext uri="{BB962C8B-B14F-4D97-AF65-F5344CB8AC3E}">
        <p14:creationId xmlns:p14="http://schemas.microsoft.com/office/powerpoint/2010/main" val="3750518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1FC14DE6-ED1D-4A09-89DC-AC03E4800BE7}" type="slidenum">
              <a:rPr lang="zh-TW" altLang="en-US" smtClean="0"/>
              <a:pPr/>
              <a:t>14</a:t>
            </a:fld>
            <a:endParaRPr lang="en-US" altLang="zh-TW"/>
          </a:p>
        </p:txBody>
      </p:sp>
    </p:spTree>
    <p:extLst>
      <p:ext uri="{BB962C8B-B14F-4D97-AF65-F5344CB8AC3E}">
        <p14:creationId xmlns:p14="http://schemas.microsoft.com/office/powerpoint/2010/main" val="2374470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1FC14DE6-ED1D-4A09-89DC-AC03E4800BE7}" type="slidenum">
              <a:rPr lang="zh-TW" altLang="en-US" smtClean="0"/>
              <a:pPr/>
              <a:t>16</a:t>
            </a:fld>
            <a:endParaRPr lang="en-US" altLang="zh-TW"/>
          </a:p>
        </p:txBody>
      </p:sp>
    </p:spTree>
    <p:extLst>
      <p:ext uri="{BB962C8B-B14F-4D97-AF65-F5344CB8AC3E}">
        <p14:creationId xmlns:p14="http://schemas.microsoft.com/office/powerpoint/2010/main" val="5895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1FC14DE6-ED1D-4A09-89DC-AC03E4800BE7}" type="slidenum">
              <a:rPr lang="zh-TW" altLang="en-US" smtClean="0"/>
              <a:pPr/>
              <a:t>4</a:t>
            </a:fld>
            <a:endParaRPr lang="en-US" altLang="zh-TW"/>
          </a:p>
        </p:txBody>
      </p:sp>
    </p:spTree>
    <p:extLst>
      <p:ext uri="{BB962C8B-B14F-4D97-AF65-F5344CB8AC3E}">
        <p14:creationId xmlns:p14="http://schemas.microsoft.com/office/powerpoint/2010/main" val="3576577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1FC14DE6-ED1D-4A09-89DC-AC03E4800BE7}" type="slidenum">
              <a:rPr lang="zh-TW" altLang="en-US" smtClean="0"/>
              <a:pPr/>
              <a:t>5</a:t>
            </a:fld>
            <a:endParaRPr lang="en-US" altLang="zh-TW"/>
          </a:p>
        </p:txBody>
      </p:sp>
    </p:spTree>
    <p:extLst>
      <p:ext uri="{BB962C8B-B14F-4D97-AF65-F5344CB8AC3E}">
        <p14:creationId xmlns:p14="http://schemas.microsoft.com/office/powerpoint/2010/main" val="16191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1FC14DE6-ED1D-4A09-89DC-AC03E4800BE7}" type="slidenum">
              <a:rPr lang="zh-TW" altLang="en-US" smtClean="0"/>
              <a:pPr/>
              <a:t>6</a:t>
            </a:fld>
            <a:endParaRPr lang="en-US" altLang="zh-TW"/>
          </a:p>
        </p:txBody>
      </p:sp>
    </p:spTree>
    <p:extLst>
      <p:ext uri="{BB962C8B-B14F-4D97-AF65-F5344CB8AC3E}">
        <p14:creationId xmlns:p14="http://schemas.microsoft.com/office/powerpoint/2010/main" val="33364243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1FC14DE6-ED1D-4A09-89DC-AC03E4800BE7}" type="slidenum">
              <a:rPr lang="zh-TW" altLang="en-US" smtClean="0"/>
              <a:pPr/>
              <a:t>7</a:t>
            </a:fld>
            <a:endParaRPr lang="en-US" altLang="zh-TW"/>
          </a:p>
        </p:txBody>
      </p:sp>
    </p:spTree>
    <p:extLst>
      <p:ext uri="{BB962C8B-B14F-4D97-AF65-F5344CB8AC3E}">
        <p14:creationId xmlns:p14="http://schemas.microsoft.com/office/powerpoint/2010/main" val="2280840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1FC14DE6-ED1D-4A09-89DC-AC03E4800BE7}" type="slidenum">
              <a:rPr lang="zh-TW" altLang="en-US" smtClean="0"/>
              <a:pPr/>
              <a:t>9</a:t>
            </a:fld>
            <a:endParaRPr lang="en-US" altLang="zh-TW"/>
          </a:p>
        </p:txBody>
      </p:sp>
    </p:spTree>
    <p:extLst>
      <p:ext uri="{BB962C8B-B14F-4D97-AF65-F5344CB8AC3E}">
        <p14:creationId xmlns:p14="http://schemas.microsoft.com/office/powerpoint/2010/main" val="6411978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1FC14DE6-ED1D-4A09-89DC-AC03E4800BE7}" type="slidenum">
              <a:rPr lang="zh-TW" altLang="en-US" smtClean="0"/>
              <a:pPr/>
              <a:t>10</a:t>
            </a:fld>
            <a:endParaRPr lang="en-US" altLang="zh-TW"/>
          </a:p>
        </p:txBody>
      </p:sp>
    </p:spTree>
    <p:extLst>
      <p:ext uri="{BB962C8B-B14F-4D97-AF65-F5344CB8AC3E}">
        <p14:creationId xmlns:p14="http://schemas.microsoft.com/office/powerpoint/2010/main" val="26609454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1FC14DE6-ED1D-4A09-89DC-AC03E4800BE7}" type="slidenum">
              <a:rPr lang="zh-TW" altLang="en-US" smtClean="0"/>
              <a:pPr/>
              <a:t>11</a:t>
            </a:fld>
            <a:endParaRPr lang="en-US" altLang="zh-TW"/>
          </a:p>
        </p:txBody>
      </p:sp>
    </p:spTree>
    <p:extLst>
      <p:ext uri="{BB962C8B-B14F-4D97-AF65-F5344CB8AC3E}">
        <p14:creationId xmlns:p14="http://schemas.microsoft.com/office/powerpoint/2010/main" val="21865439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1FC14DE6-ED1D-4A09-89DC-AC03E4800BE7}" type="slidenum">
              <a:rPr lang="zh-TW" altLang="en-US" smtClean="0"/>
              <a:pPr/>
              <a:t>12</a:t>
            </a:fld>
            <a:endParaRPr lang="en-US" altLang="zh-TW"/>
          </a:p>
        </p:txBody>
      </p:sp>
    </p:spTree>
    <p:extLst>
      <p:ext uri="{BB962C8B-B14F-4D97-AF65-F5344CB8AC3E}">
        <p14:creationId xmlns:p14="http://schemas.microsoft.com/office/powerpoint/2010/main" val="3155251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50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089694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16696553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1231765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421281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80448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34253521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375813573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317566686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260450161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3956604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11598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13600190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40309216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0021718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4312856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809726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1543293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273022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3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41311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846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746939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9.xml"/><Relationship Id="rId7" Type="http://schemas.openxmlformats.org/officeDocument/2006/relationships/slideLayout" Target="../slideLayouts/slideLayout2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5" Type="http://schemas.openxmlformats.org/officeDocument/2006/relationships/slideLayout" Target="../slideLayouts/slideLayout21.xml"/><Relationship Id="rId4" Type="http://schemas.openxmlformats.org/officeDocument/2006/relationships/slideLayout" Target="../slideLayouts/slideLayout20.xml"/><Relationship Id="rId9" Type="http://schemas.openxmlformats.org/officeDocument/2006/relationships/image" Target="../media/image3.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cxnSp>
        <p:nvCxnSpPr>
          <p:cNvPr id="10" name="Straight Connector 9"/>
          <p:cNvCxnSpPr/>
          <p:nvPr/>
        </p:nvCxnSpPr>
        <p:spPr>
          <a:xfrm>
            <a:off x="502026" y="1054442"/>
            <a:ext cx="9966960"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日期版面配置區 9">
            <a:extLst>
              <a:ext uri="{FF2B5EF4-FFF2-40B4-BE49-F238E27FC236}">
                <a16:creationId xmlns:a16="http://schemas.microsoft.com/office/drawing/2014/main" id="{500243AD-2329-2042-6E79-0EA2D33BFA6D}"/>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8" name="Rectangle 6">
            <a:extLst>
              <a:ext uri="{FF2B5EF4-FFF2-40B4-BE49-F238E27FC236}">
                <a16:creationId xmlns:a16="http://schemas.microsoft.com/office/drawing/2014/main" id="{69ECF7CE-D396-6872-8C7B-105A8D97D4BD}"/>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Date Placeholder 3">
            <a:extLst>
              <a:ext uri="{FF2B5EF4-FFF2-40B4-BE49-F238E27FC236}">
                <a16:creationId xmlns:a16="http://schemas.microsoft.com/office/drawing/2014/main" id="{E46FCFFA-2E5F-B25E-9A3D-4AD052C19661}"/>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dirty="0"/>
              <a:t>©2022 Tong </a:t>
            </a:r>
            <a:r>
              <a:rPr lang="en-US" altLang="zh-TW" dirty="0" err="1"/>
              <a:t>Hsing</a:t>
            </a:r>
            <a:endParaRPr lang="en-US" altLang="zh-TW" dirty="0"/>
          </a:p>
        </p:txBody>
      </p:sp>
      <p:sp>
        <p:nvSpPr>
          <p:cNvPr id="12" name="Footer Placeholder 4">
            <a:extLst>
              <a:ext uri="{FF2B5EF4-FFF2-40B4-BE49-F238E27FC236}">
                <a16:creationId xmlns:a16="http://schemas.microsoft.com/office/drawing/2014/main" id="{61A30234-99BC-F1C0-BDAE-2BEBB3115FC3}"/>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F76D3888-503C-3912-03CA-FFAC218F84FF}"/>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pic>
        <p:nvPicPr>
          <p:cNvPr id="4" name="圖片 3">
            <a:extLst>
              <a:ext uri="{FF2B5EF4-FFF2-40B4-BE49-F238E27FC236}">
                <a16:creationId xmlns:a16="http://schemas.microsoft.com/office/drawing/2014/main" id="{D758B7D2-3F48-3210-F607-1591CE615835}"/>
              </a:ext>
            </a:extLst>
          </p:cNvPr>
          <p:cNvPicPr>
            <a:picLocks noChangeAspect="1"/>
          </p:cNvPicPr>
          <p:nvPr userDrawn="1"/>
        </p:nvPicPr>
        <p:blipFill>
          <a:blip r:embed="rId7"/>
          <a:stretch>
            <a:fillRect/>
          </a:stretch>
        </p:blipFill>
        <p:spPr>
          <a:xfrm>
            <a:off x="11361413" y="203086"/>
            <a:ext cx="698488" cy="584040"/>
          </a:xfrm>
          <a:prstGeom prst="rect">
            <a:avLst/>
          </a:prstGeom>
        </p:spPr>
      </p:pic>
    </p:spTree>
    <p:extLst>
      <p:ext uri="{BB962C8B-B14F-4D97-AF65-F5344CB8AC3E}">
        <p14:creationId xmlns:p14="http://schemas.microsoft.com/office/powerpoint/2010/main" val="192486256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4" r:id="rId4"/>
    <p:sldLayoutId id="2147483725" r:id="rId5"/>
  </p:sldLayoutIdLst>
  <p:hf hdr="0" ftr="0" dt="0"/>
  <p:txStyles>
    <p:title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454183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353429592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8" Type="http://schemas.openxmlformats.org/officeDocument/2006/relationships/image" Target="../media/image23.png"/><Relationship Id="rId3" Type="http://schemas.openxmlformats.org/officeDocument/2006/relationships/image" Target="../media/image18.png"/><Relationship Id="rId7" Type="http://schemas.openxmlformats.org/officeDocument/2006/relationships/image" Target="../media/image22.png"/><Relationship Id="rId2" Type="http://schemas.openxmlformats.org/officeDocument/2006/relationships/image" Target="../media/image17.png"/><Relationship Id="rId1" Type="http://schemas.openxmlformats.org/officeDocument/2006/relationships/slideLayout" Target="../slideLayouts/slideLayout4.xml"/><Relationship Id="rId6" Type="http://schemas.openxmlformats.org/officeDocument/2006/relationships/image" Target="../media/image21.png"/><Relationship Id="rId5" Type="http://schemas.openxmlformats.org/officeDocument/2006/relationships/image" Target="../media/image20.png"/><Relationship Id="rId10" Type="http://schemas.openxmlformats.org/officeDocument/2006/relationships/image" Target="../media/image25.png"/><Relationship Id="rId4" Type="http://schemas.openxmlformats.org/officeDocument/2006/relationships/image" Target="../media/image19.png"/><Relationship Id="rId9" Type="http://schemas.openxmlformats.org/officeDocument/2006/relationships/image" Target="../media/image2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1924629" y="2296660"/>
            <a:ext cx="8702938" cy="2746906"/>
          </a:xfrm>
          <a:prstGeom prst="rect">
            <a:avLst/>
          </a:prstGeom>
          <a:noFill/>
          <a:ln w="9525">
            <a:noFill/>
            <a:miter lim="800000"/>
            <a:headEnd/>
            <a:tailEnd/>
          </a:ln>
          <a:effectLst/>
        </p:spPr>
        <p:txBody>
          <a:bodyPr wrap="square">
            <a:spAutoFit/>
          </a:bodyPr>
          <a:lstStyle/>
          <a:p>
            <a:pPr algn="l">
              <a:spcBef>
                <a:spcPct val="25000"/>
              </a:spcBef>
            </a:pPr>
            <a:r>
              <a:rPr lang="en-US" altLang="zh-TW" sz="4500" spc="-50" dirty="0">
                <a:solidFill>
                  <a:srgbClr val="003F7C"/>
                </a:solidFill>
                <a:ea typeface="+mj-ea"/>
                <a:cs typeface="+mj-cs"/>
              </a:rPr>
              <a:t>TONG HSING ELECTRONIC IND., LTD.</a:t>
            </a:r>
          </a:p>
          <a:p>
            <a:pPr algn="l">
              <a:spcBef>
                <a:spcPct val="25000"/>
              </a:spcBef>
            </a:pPr>
            <a:endParaRPr lang="en-US" altLang="zh-TW" sz="2800" dirty="0">
              <a:solidFill>
                <a:srgbClr val="003F7C"/>
              </a:solidFill>
              <a:ea typeface="新細明體" pitchFamily="18" charset="-120"/>
            </a:endParaRPr>
          </a:p>
          <a:p>
            <a:pPr algn="l">
              <a:spcBef>
                <a:spcPct val="25000"/>
              </a:spcBef>
            </a:pPr>
            <a:r>
              <a:rPr lang="en-US" altLang="zh-TW" sz="2800" dirty="0">
                <a:solidFill>
                  <a:srgbClr val="003F7C"/>
                </a:solidFill>
                <a:ea typeface="新細明體" pitchFamily="18" charset="-120"/>
              </a:rPr>
              <a:t>First Quarter 2023</a:t>
            </a:r>
          </a:p>
          <a:p>
            <a:pPr algn="l">
              <a:spcBef>
                <a:spcPct val="25000"/>
              </a:spcBef>
            </a:pPr>
            <a:r>
              <a:rPr lang="en-US" altLang="zh-TW" sz="2800" dirty="0">
                <a:solidFill>
                  <a:srgbClr val="003F7C"/>
                </a:solidFill>
                <a:ea typeface="新細明體" pitchFamily="18" charset="-120"/>
              </a:rPr>
              <a:t>Earnings Result</a:t>
            </a:r>
            <a:r>
              <a:rPr lang="en-US" altLang="zh-TW" dirty="0">
                <a:solidFill>
                  <a:srgbClr val="003F7C"/>
                </a:solidFill>
                <a:ea typeface="新細明體" pitchFamily="18" charset="-120"/>
              </a:rPr>
              <a:t> </a:t>
            </a:r>
          </a:p>
          <a:p>
            <a:pPr algn="l">
              <a:spcBef>
                <a:spcPct val="25000"/>
              </a:spcBef>
            </a:pPr>
            <a:r>
              <a:rPr lang="en-US" altLang="zh-TW" dirty="0">
                <a:solidFill>
                  <a:srgbClr val="003F7C"/>
                </a:solidFill>
                <a:ea typeface="新細明體" pitchFamily="18" charset="-120"/>
              </a:rPr>
              <a:t>Apr 20</a:t>
            </a:r>
            <a:r>
              <a:rPr lang="en-US" altLang="zh-TW" baseline="30000" dirty="0">
                <a:solidFill>
                  <a:srgbClr val="003F7C"/>
                </a:solidFill>
                <a:ea typeface="新細明體" pitchFamily="18" charset="-120"/>
              </a:rPr>
              <a:t>th</a:t>
            </a:r>
            <a:r>
              <a:rPr lang="en-US" altLang="zh-TW" dirty="0">
                <a:solidFill>
                  <a:srgbClr val="003F7C"/>
                </a:solidFill>
                <a:ea typeface="新細明體" pitchFamily="18" charset="-120"/>
              </a:rPr>
              <a:t>, 2023 </a:t>
            </a:r>
            <a:endParaRPr lang="zh-TW" altLang="en-US" dirty="0">
              <a:solidFill>
                <a:srgbClr val="003F7C"/>
              </a:solidFill>
              <a:ea typeface="新細明體" pitchFamily="18" charset="-120"/>
            </a:endParaRPr>
          </a:p>
        </p:txBody>
      </p:sp>
      <p:sp>
        <p:nvSpPr>
          <p:cNvPr id="2" name="日期版面配置區 14">
            <a:extLst>
              <a:ext uri="{FF2B5EF4-FFF2-40B4-BE49-F238E27FC236}">
                <a16:creationId xmlns:a16="http://schemas.microsoft.com/office/drawing/2014/main" id="{1D808678-9C55-0F94-27FD-7A227E8EA42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EB38919C-6AD0-24FF-E16F-289852B623E2}"/>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投影片編號版面配置區 16">
            <a:extLst>
              <a:ext uri="{FF2B5EF4-FFF2-40B4-BE49-F238E27FC236}">
                <a16:creationId xmlns:a16="http://schemas.microsoft.com/office/drawing/2014/main" id="{A9F93149-E8E8-D9E4-B0C8-BA59454C87B0}"/>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a:t>
            </a:fld>
            <a:endParaRPr lang="en-US" altLang="zh-TW" sz="1200" dirty="0">
              <a:solidFill>
                <a:schemeClr val="bg1"/>
              </a:solidFill>
            </a:endParaRPr>
          </a:p>
        </p:txBody>
      </p:sp>
      <p:pic>
        <p:nvPicPr>
          <p:cNvPr id="6" name="圖片 5">
            <a:extLst>
              <a:ext uri="{FF2B5EF4-FFF2-40B4-BE49-F238E27FC236}">
                <a16:creationId xmlns:a16="http://schemas.microsoft.com/office/drawing/2014/main" id="{B5F145DF-A102-AAAA-6827-E1676819D5FA}"/>
              </a:ext>
            </a:extLst>
          </p:cNvPr>
          <p:cNvPicPr>
            <a:picLocks noChangeAspect="1"/>
          </p:cNvPicPr>
          <p:nvPr/>
        </p:nvPicPr>
        <p:blipFill>
          <a:blip r:embed="rId2"/>
          <a:stretch>
            <a:fillRect/>
          </a:stretch>
        </p:blipFill>
        <p:spPr>
          <a:xfrm>
            <a:off x="403962" y="308302"/>
            <a:ext cx="1312819" cy="109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10</a:t>
            </a:fld>
            <a:endParaRPr lang="en-US" altLang="zh-TW" sz="1200" dirty="0">
              <a:solidFill>
                <a:schemeClr val="bg1"/>
              </a:solidFill>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825934" y="85928"/>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zh-TW" sz="4500" dirty="0">
                <a:solidFill>
                  <a:srgbClr val="003F7C"/>
                </a:solidFill>
              </a:rPr>
              <a:t>Tong </a:t>
            </a:r>
            <a:r>
              <a:rPr lang="en-US" altLang="zh-TW" sz="4500" dirty="0" err="1">
                <a:solidFill>
                  <a:srgbClr val="003F7C"/>
                </a:solidFill>
              </a:rPr>
              <a:t>Hsing</a:t>
            </a:r>
            <a:r>
              <a:rPr lang="en-US" altLang="zh-TW" sz="4500" dirty="0">
                <a:solidFill>
                  <a:srgbClr val="003F7C"/>
                </a:solidFill>
              </a:rPr>
              <a:t> Quarterly Revenue</a:t>
            </a:r>
          </a:p>
        </p:txBody>
      </p:sp>
      <p:sp>
        <p:nvSpPr>
          <p:cNvPr id="3" name="Text Box 108">
            <a:extLst>
              <a:ext uri="{FF2B5EF4-FFF2-40B4-BE49-F238E27FC236}">
                <a16:creationId xmlns:a16="http://schemas.microsoft.com/office/drawing/2014/main" id="{A472B6EF-5B8E-2FF8-8B70-C36D881238E2}"/>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日期版面配置區 14">
            <a:extLst>
              <a:ext uri="{FF2B5EF4-FFF2-40B4-BE49-F238E27FC236}">
                <a16:creationId xmlns:a16="http://schemas.microsoft.com/office/drawing/2014/main" id="{8CF48FC6-5D6A-E52D-D6B1-55AE03F5477F}"/>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pic>
        <p:nvPicPr>
          <p:cNvPr id="2" name="圖片 1">
            <a:extLst>
              <a:ext uri="{FF2B5EF4-FFF2-40B4-BE49-F238E27FC236}">
                <a16:creationId xmlns:a16="http://schemas.microsoft.com/office/drawing/2014/main" id="{3B004555-99B6-774D-A4CA-03ABD4D17706}"/>
              </a:ext>
            </a:extLst>
          </p:cNvPr>
          <p:cNvPicPr>
            <a:picLocks noChangeAspect="1"/>
          </p:cNvPicPr>
          <p:nvPr/>
        </p:nvPicPr>
        <p:blipFill>
          <a:blip r:embed="rId3"/>
          <a:stretch>
            <a:fillRect/>
          </a:stretch>
        </p:blipFill>
        <p:spPr>
          <a:xfrm>
            <a:off x="419099" y="1072356"/>
            <a:ext cx="11634409" cy="5412829"/>
          </a:xfrm>
          <a:prstGeom prst="rect">
            <a:avLst/>
          </a:prstGeom>
        </p:spPr>
      </p:pic>
    </p:spTree>
    <p:extLst>
      <p:ext uri="{BB962C8B-B14F-4D97-AF65-F5344CB8AC3E}">
        <p14:creationId xmlns:p14="http://schemas.microsoft.com/office/powerpoint/2010/main" val="1059143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11</a:t>
            </a:fld>
            <a:endParaRPr lang="en-US" altLang="zh-TW" sz="1200" dirty="0">
              <a:solidFill>
                <a:schemeClr val="bg1"/>
              </a:solidFill>
            </a:endParaRPr>
          </a:p>
        </p:txBody>
      </p:sp>
      <p:sp>
        <p:nvSpPr>
          <p:cNvPr id="2" name="Text Box 108">
            <a:extLst>
              <a:ext uri="{FF2B5EF4-FFF2-40B4-BE49-F238E27FC236}">
                <a16:creationId xmlns:a16="http://schemas.microsoft.com/office/drawing/2014/main" id="{8E34DA21-545B-38FE-76B2-8AC6B569F33E}"/>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87CE70BD-4ABB-FC0A-DD64-7A30CE886A2E}"/>
              </a:ext>
            </a:extLst>
          </p:cNvPr>
          <p:cNvSpPr txBox="1">
            <a:spLocks/>
          </p:cNvSpPr>
          <p:nvPr/>
        </p:nvSpPr>
        <p:spPr>
          <a:xfrm>
            <a:off x="896750" y="1335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zh-TW" sz="4500" dirty="0">
                <a:solidFill>
                  <a:srgbClr val="003F7C"/>
                </a:solidFill>
              </a:rPr>
              <a:t>RF Module Quarterly Revenue Trend </a:t>
            </a:r>
          </a:p>
        </p:txBody>
      </p:sp>
      <p:sp>
        <p:nvSpPr>
          <p:cNvPr id="3" name="日期版面配置區 14">
            <a:extLst>
              <a:ext uri="{FF2B5EF4-FFF2-40B4-BE49-F238E27FC236}">
                <a16:creationId xmlns:a16="http://schemas.microsoft.com/office/drawing/2014/main" id="{CD0ED1E9-D649-C5F6-6856-4BE20C36374E}"/>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pic>
        <p:nvPicPr>
          <p:cNvPr id="6" name="圖片 5">
            <a:extLst>
              <a:ext uri="{FF2B5EF4-FFF2-40B4-BE49-F238E27FC236}">
                <a16:creationId xmlns:a16="http://schemas.microsoft.com/office/drawing/2014/main" id="{901F0503-8CAF-CFEA-F2BF-2B20EBA206ED}"/>
              </a:ext>
            </a:extLst>
          </p:cNvPr>
          <p:cNvPicPr>
            <a:picLocks noChangeAspect="1"/>
          </p:cNvPicPr>
          <p:nvPr/>
        </p:nvPicPr>
        <p:blipFill>
          <a:blip r:embed="rId3"/>
          <a:stretch>
            <a:fillRect/>
          </a:stretch>
        </p:blipFill>
        <p:spPr>
          <a:xfrm>
            <a:off x="0" y="1247775"/>
            <a:ext cx="12053507" cy="5237410"/>
          </a:xfrm>
          <a:prstGeom prst="rect">
            <a:avLst/>
          </a:prstGeom>
        </p:spPr>
      </p:pic>
    </p:spTree>
    <p:extLst>
      <p:ext uri="{BB962C8B-B14F-4D97-AF65-F5344CB8AC3E}">
        <p14:creationId xmlns:p14="http://schemas.microsoft.com/office/powerpoint/2010/main" val="1908845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12</a:t>
            </a:fld>
            <a:endParaRPr lang="en-US" altLang="zh-TW" sz="1200" dirty="0">
              <a:solidFill>
                <a:schemeClr val="bg1"/>
              </a:solidFill>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3" name="標題 2">
            <a:extLst>
              <a:ext uri="{FF2B5EF4-FFF2-40B4-BE49-F238E27FC236}">
                <a16:creationId xmlns:a16="http://schemas.microsoft.com/office/drawing/2014/main" id="{38F9736B-2CC2-D2CA-CA66-8E351678B308}"/>
              </a:ext>
            </a:extLst>
          </p:cNvPr>
          <p:cNvSpPr txBox="1">
            <a:spLocks/>
          </p:cNvSpPr>
          <p:nvPr/>
        </p:nvSpPr>
        <p:spPr>
          <a:xfrm>
            <a:off x="896750" y="1335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zh-TW" sz="4500" dirty="0">
                <a:solidFill>
                  <a:srgbClr val="003F7C"/>
                </a:solidFill>
              </a:rPr>
              <a:t>Hybrid Module Quarterly Revenue Trend</a:t>
            </a:r>
          </a:p>
        </p:txBody>
      </p:sp>
      <p:sp>
        <p:nvSpPr>
          <p:cNvPr id="5" name="日期版面配置區 14">
            <a:extLst>
              <a:ext uri="{FF2B5EF4-FFF2-40B4-BE49-F238E27FC236}">
                <a16:creationId xmlns:a16="http://schemas.microsoft.com/office/drawing/2014/main" id="{30F9E2EE-1A69-D68F-0771-12D5B8D20E59}"/>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pic>
        <p:nvPicPr>
          <p:cNvPr id="4" name="圖片 3">
            <a:extLst>
              <a:ext uri="{FF2B5EF4-FFF2-40B4-BE49-F238E27FC236}">
                <a16:creationId xmlns:a16="http://schemas.microsoft.com/office/drawing/2014/main" id="{662C44DF-2620-014F-087A-BA75B28FFB13}"/>
              </a:ext>
            </a:extLst>
          </p:cNvPr>
          <p:cNvPicPr>
            <a:picLocks noChangeAspect="1"/>
          </p:cNvPicPr>
          <p:nvPr/>
        </p:nvPicPr>
        <p:blipFill>
          <a:blip r:embed="rId3"/>
          <a:stretch>
            <a:fillRect/>
          </a:stretch>
        </p:blipFill>
        <p:spPr>
          <a:xfrm>
            <a:off x="-102984" y="918467"/>
            <a:ext cx="12123533" cy="5348580"/>
          </a:xfrm>
          <a:prstGeom prst="rect">
            <a:avLst/>
          </a:prstGeom>
        </p:spPr>
      </p:pic>
    </p:spTree>
    <p:extLst>
      <p:ext uri="{BB962C8B-B14F-4D97-AF65-F5344CB8AC3E}">
        <p14:creationId xmlns:p14="http://schemas.microsoft.com/office/powerpoint/2010/main" val="2159076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13</a:t>
            </a:fld>
            <a:endParaRPr lang="en-US" altLang="zh-TW" sz="1200" dirty="0">
              <a:solidFill>
                <a:schemeClr val="bg1"/>
              </a:solidFill>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zh-TW" sz="4500" dirty="0">
                <a:solidFill>
                  <a:srgbClr val="003F7C"/>
                </a:solidFill>
              </a:rPr>
              <a:t>Ceramic Substrate Quarterly Revenue Trend</a:t>
            </a:r>
          </a:p>
        </p:txBody>
      </p:sp>
      <p:sp>
        <p:nvSpPr>
          <p:cNvPr id="3" name="日期版面配置區 14">
            <a:extLst>
              <a:ext uri="{FF2B5EF4-FFF2-40B4-BE49-F238E27FC236}">
                <a16:creationId xmlns:a16="http://schemas.microsoft.com/office/drawing/2014/main" id="{FBA9EB13-FFBC-FBE0-8DD8-E9BA2E8D96A6}"/>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pic>
        <p:nvPicPr>
          <p:cNvPr id="5" name="圖片 4">
            <a:extLst>
              <a:ext uri="{FF2B5EF4-FFF2-40B4-BE49-F238E27FC236}">
                <a16:creationId xmlns:a16="http://schemas.microsoft.com/office/drawing/2014/main" id="{1FEFC164-169B-C940-4CCB-7D1539908CC0}"/>
              </a:ext>
            </a:extLst>
          </p:cNvPr>
          <p:cNvPicPr>
            <a:picLocks noChangeAspect="1"/>
          </p:cNvPicPr>
          <p:nvPr/>
        </p:nvPicPr>
        <p:blipFill>
          <a:blip r:embed="rId3"/>
          <a:stretch>
            <a:fillRect/>
          </a:stretch>
        </p:blipFill>
        <p:spPr>
          <a:xfrm>
            <a:off x="0" y="897637"/>
            <a:ext cx="12088783" cy="5587548"/>
          </a:xfrm>
          <a:prstGeom prst="rect">
            <a:avLst/>
          </a:prstGeom>
        </p:spPr>
      </p:pic>
    </p:spTree>
    <p:extLst>
      <p:ext uri="{BB962C8B-B14F-4D97-AF65-F5344CB8AC3E}">
        <p14:creationId xmlns:p14="http://schemas.microsoft.com/office/powerpoint/2010/main" val="6362920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14</a:t>
            </a:fld>
            <a:endParaRPr lang="en-US" altLang="zh-TW" sz="1200" dirty="0">
              <a:solidFill>
                <a:schemeClr val="bg1"/>
              </a:solidFill>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zh-TW" sz="4500" dirty="0">
                <a:solidFill>
                  <a:srgbClr val="003F7C"/>
                </a:solidFill>
              </a:rPr>
              <a:t>Image Product Quarterly Revenue Trend</a:t>
            </a:r>
          </a:p>
        </p:txBody>
      </p:sp>
      <p:sp>
        <p:nvSpPr>
          <p:cNvPr id="5" name="日期版面配置區 14">
            <a:extLst>
              <a:ext uri="{FF2B5EF4-FFF2-40B4-BE49-F238E27FC236}">
                <a16:creationId xmlns:a16="http://schemas.microsoft.com/office/drawing/2014/main" id="{4A018FB7-5F68-0B05-2283-E9AFC773AF3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pic>
        <p:nvPicPr>
          <p:cNvPr id="3" name="圖片 2">
            <a:extLst>
              <a:ext uri="{FF2B5EF4-FFF2-40B4-BE49-F238E27FC236}">
                <a16:creationId xmlns:a16="http://schemas.microsoft.com/office/drawing/2014/main" id="{8CA4953F-20B3-905E-F924-4D945F8DFE55}"/>
              </a:ext>
            </a:extLst>
          </p:cNvPr>
          <p:cNvPicPr>
            <a:picLocks noChangeAspect="1"/>
          </p:cNvPicPr>
          <p:nvPr/>
        </p:nvPicPr>
        <p:blipFill>
          <a:blip r:embed="rId3"/>
          <a:stretch>
            <a:fillRect/>
          </a:stretch>
        </p:blipFill>
        <p:spPr>
          <a:xfrm>
            <a:off x="0" y="1072357"/>
            <a:ext cx="12192000" cy="5299868"/>
          </a:xfrm>
          <a:prstGeom prst="rect">
            <a:avLst/>
          </a:prstGeom>
        </p:spPr>
      </p:pic>
    </p:spTree>
    <p:extLst>
      <p:ext uri="{BB962C8B-B14F-4D97-AF65-F5344CB8AC3E}">
        <p14:creationId xmlns:p14="http://schemas.microsoft.com/office/powerpoint/2010/main" val="2333422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Financial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sng" strike="noStrike" kern="1200" cap="none" spc="0" normalizeH="0" baseline="0" noProof="0" dirty="0">
                <a:ln>
                  <a:noFill/>
                </a:ln>
                <a:solidFill>
                  <a:prstClr val="white">
                    <a:lumMod val="65000"/>
                  </a:prstClr>
                </a:solidFill>
                <a:effectLst/>
                <a:uLnTx/>
                <a:uFillTx/>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sng" strike="noStrike" kern="1200" cap="none" spc="0" normalizeH="0" baseline="0" noProof="0" dirty="0">
                <a:ln>
                  <a:noFill/>
                </a:ln>
                <a:solidFill>
                  <a:srgbClr val="013E7D"/>
                </a:solidFill>
                <a:effectLst/>
                <a:uLnTx/>
                <a:uFillTx/>
                <a:latin typeface="Calibri" panose="020F0502020204030204"/>
                <a:ea typeface="新細明體" pitchFamily="18" charset="-120"/>
                <a:cs typeface="Calibri Light" panose="020F0302020204030204" pitchFamily="34" charset="0"/>
              </a:rPr>
              <a:t>Message Take Out </a:t>
            </a: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4" name="日期版面配置區 14">
            <a:extLst>
              <a:ext uri="{FF2B5EF4-FFF2-40B4-BE49-F238E27FC236}">
                <a16:creationId xmlns:a16="http://schemas.microsoft.com/office/drawing/2014/main" id="{FEA4B169-9FB1-6721-D2E1-709545CB1C07}"/>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8567853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圖片 8">
            <a:extLst>
              <a:ext uri="{FF2B5EF4-FFF2-40B4-BE49-F238E27FC236}">
                <a16:creationId xmlns:a16="http://schemas.microsoft.com/office/drawing/2014/main" id="{5DC0B378-F172-8AF7-F73A-BE26F6B36D1D}"/>
              </a:ext>
            </a:extLst>
          </p:cNvPr>
          <p:cNvPicPr>
            <a:picLocks noChangeAspect="1"/>
          </p:cNvPicPr>
          <p:nvPr/>
        </p:nvPicPr>
        <p:blipFill>
          <a:blip r:embed="rId3"/>
          <a:stretch>
            <a:fillRect/>
          </a:stretch>
        </p:blipFill>
        <p:spPr>
          <a:xfrm>
            <a:off x="3684598" y="1112682"/>
            <a:ext cx="4822804" cy="5183343"/>
          </a:xfrm>
          <a:prstGeom prst="rect">
            <a:avLst/>
          </a:prstGeom>
        </p:spPr>
      </p:pic>
      <p:sp>
        <p:nvSpPr>
          <p:cNvPr id="135173" name="Text Box 5"/>
          <p:cNvSpPr txBox="1">
            <a:spLocks noChangeArrowheads="1"/>
          </p:cNvSpPr>
          <p:nvPr/>
        </p:nvSpPr>
        <p:spPr bwMode="auto">
          <a:xfrm>
            <a:off x="2339975" y="186819"/>
            <a:ext cx="7226300" cy="584775"/>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Message Take Out</a:t>
            </a: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2" name="日期版面配置區 1">
            <a:extLst>
              <a:ext uri="{FF2B5EF4-FFF2-40B4-BE49-F238E27FC236}">
                <a16:creationId xmlns:a16="http://schemas.microsoft.com/office/drawing/2014/main" id="{4B1A190E-1FB3-3B2C-71CF-EAD13D2CFE69}"/>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2AC614FD-480E-8D08-97F0-B1C2E21D24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8" name="文字方塊 7">
            <a:extLst>
              <a:ext uri="{FF2B5EF4-FFF2-40B4-BE49-F238E27FC236}">
                <a16:creationId xmlns:a16="http://schemas.microsoft.com/office/drawing/2014/main" id="{DF881D50-075C-27D9-4A35-96537175F423}"/>
              </a:ext>
            </a:extLst>
          </p:cNvPr>
          <p:cNvSpPr txBox="1"/>
          <p:nvPr/>
        </p:nvSpPr>
        <p:spPr>
          <a:xfrm>
            <a:off x="5232400" y="1112682"/>
            <a:ext cx="199072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Sales %</a:t>
            </a:r>
            <a:endParaRPr kumimoji="0" lang="zh-TW" altLang="en-US"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sp>
        <p:nvSpPr>
          <p:cNvPr id="7" name="頁尾版面配置區 15">
            <a:extLst>
              <a:ext uri="{FF2B5EF4-FFF2-40B4-BE49-F238E27FC236}">
                <a16:creationId xmlns:a16="http://schemas.microsoft.com/office/drawing/2014/main" id="{0CB871B9-326E-3631-F0B7-7F15C4C368E3}"/>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Tree>
    <p:extLst>
      <p:ext uri="{BB962C8B-B14F-4D97-AF65-F5344CB8AC3E}">
        <p14:creationId xmlns:p14="http://schemas.microsoft.com/office/powerpoint/2010/main" val="1723897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7DD7D7A-400C-04F4-8333-27A530F195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3" name="Text Box 5"/>
          <p:cNvSpPr txBox="1">
            <a:spLocks noChangeArrowheads="1"/>
          </p:cNvSpPr>
          <p:nvPr/>
        </p:nvSpPr>
        <p:spPr bwMode="auto">
          <a:xfrm>
            <a:off x="2339975" y="186819"/>
            <a:ext cx="7226300" cy="1323439"/>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Outlook</a:t>
            </a:r>
          </a:p>
          <a:p>
            <a:pPr marL="457200" marR="0" lvl="0" indent="-457200" algn="ctr" defTabSz="457200" rtl="0" eaLnBrk="1" fontAlgn="auto" latinLnBrk="0" hangingPunct="1">
              <a:lnSpc>
                <a:spcPct val="100000"/>
              </a:lnSpc>
              <a:spcBef>
                <a:spcPct val="50000"/>
              </a:spcBef>
              <a:spcAft>
                <a:spcPts val="0"/>
              </a:spcAft>
              <a:buClrTx/>
              <a:buSzTx/>
              <a:buFontTx/>
              <a:buNone/>
              <a:tabLst/>
              <a:defRPr/>
            </a:pP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135177" name="Text Box 9"/>
          <p:cNvSpPr txBox="1">
            <a:spLocks noChangeArrowheads="1"/>
          </p:cNvSpPr>
          <p:nvPr/>
        </p:nvSpPr>
        <p:spPr bwMode="auto">
          <a:xfrm>
            <a:off x="3730625" y="2014538"/>
            <a:ext cx="184150" cy="457200"/>
          </a:xfrm>
          <a:prstGeom prst="rect">
            <a:avLst/>
          </a:prstGeom>
          <a:noFill/>
          <a:ln w="9525">
            <a:noFill/>
            <a:miter lim="800000"/>
            <a:headEnd/>
            <a:tailEnd/>
          </a:ln>
          <a:effectLst/>
        </p:spPr>
        <p:txBody>
          <a:bodyPr wrap="non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black"/>
              </a:solidFill>
              <a:effectLst/>
              <a:uLnTx/>
              <a:uFillTx/>
              <a:latin typeface="Calibri" panose="020F0502020204030204"/>
              <a:ea typeface="新細明體" pitchFamily="18" charset="-120"/>
              <a:cs typeface="+mn-cs"/>
            </a:endParaRPr>
          </a:p>
        </p:txBody>
      </p:sp>
      <p:sp>
        <p:nvSpPr>
          <p:cNvPr id="4" name="投影片編號版面配置區 3">
            <a:extLst>
              <a:ext uri="{FF2B5EF4-FFF2-40B4-BE49-F238E27FC236}">
                <a16:creationId xmlns:a16="http://schemas.microsoft.com/office/drawing/2014/main" id="{67E1B085-191B-6B6D-DCF8-74EBB96C45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頁尾版面配置區 15">
            <a:extLst>
              <a:ext uri="{FF2B5EF4-FFF2-40B4-BE49-F238E27FC236}">
                <a16:creationId xmlns:a16="http://schemas.microsoft.com/office/drawing/2014/main" id="{2DAA1823-0ACB-E70E-0A24-01110F43D1D8}"/>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6" name="文字方塊 5">
            <a:extLst>
              <a:ext uri="{FF2B5EF4-FFF2-40B4-BE49-F238E27FC236}">
                <a16:creationId xmlns:a16="http://schemas.microsoft.com/office/drawing/2014/main" id="{28884D8D-4E2E-C90A-1D21-BD494F7D775B}"/>
              </a:ext>
            </a:extLst>
          </p:cNvPr>
          <p:cNvSpPr txBox="1"/>
          <p:nvPr/>
        </p:nvSpPr>
        <p:spPr>
          <a:xfrm>
            <a:off x="1133475" y="2286001"/>
            <a:ext cx="10258425" cy="2308324"/>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36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“Due to slow clearance of smartphone inventory and hiccup in the </a:t>
            </a:r>
            <a:r>
              <a:rPr kumimoji="0" lang="en-US" altLang="zh-TW" sz="3600" b="0" i="0" u="none" strike="noStrike" kern="1200" cap="none" spc="0" normalizeH="0" baseline="0" noProof="0" dirty="0">
                <a:ln>
                  <a:noFill/>
                </a:ln>
                <a:solidFill>
                  <a:schemeClr val="tx1">
                    <a:lumMod val="95000"/>
                    <a:lumOff val="5000"/>
                  </a:schemeClr>
                </a:solidFill>
                <a:effectLst/>
                <a:uLnTx/>
                <a:uFillTx/>
                <a:latin typeface="Calibri" panose="020F0502020204030204"/>
                <a:ea typeface="新細明體" panose="02020500000000000000" pitchFamily="18" charset="-120"/>
                <a:cs typeface="+mn-cs"/>
              </a:rPr>
              <a:t>automotive CIS market,</a:t>
            </a:r>
            <a:r>
              <a:rPr lang="en-US" altLang="zh-TW" sz="3600" dirty="0">
                <a:solidFill>
                  <a:schemeClr val="tx1">
                    <a:lumMod val="95000"/>
                    <a:lumOff val="5000"/>
                  </a:schemeClr>
                </a:solidFill>
                <a:latin typeface="Calibri" panose="020F0502020204030204"/>
                <a:ea typeface="新細明體" panose="02020500000000000000" pitchFamily="18" charset="-120"/>
              </a:rPr>
              <a:t> </a:t>
            </a:r>
            <a:r>
              <a:rPr kumimoji="0" lang="en-US" altLang="zh-TW" sz="3600" b="0" i="0" u="none" strike="noStrike" kern="1200" cap="none" spc="0" normalizeH="0" baseline="0" noProof="0" dirty="0">
                <a:ln>
                  <a:noFill/>
                </a:ln>
                <a:solidFill>
                  <a:schemeClr val="tx1">
                    <a:lumMod val="95000"/>
                    <a:lumOff val="5000"/>
                  </a:schemeClr>
                </a:solidFill>
                <a:effectLst/>
                <a:uLnTx/>
                <a:uFillTx/>
                <a:latin typeface="Calibri" panose="020F0502020204030204"/>
                <a:ea typeface="新細明體" panose="02020500000000000000" pitchFamily="18" charset="-120"/>
                <a:cs typeface="+mn-cs"/>
              </a:rPr>
              <a:t>we expect the revenue of Q2</a:t>
            </a:r>
            <a:r>
              <a:rPr kumimoji="0" lang="zh-TW" altLang="en-US" sz="3600" b="0" i="0" u="none" strike="noStrike" kern="1200" cap="none" spc="0" normalizeH="0" baseline="0" noProof="0" dirty="0">
                <a:ln>
                  <a:noFill/>
                </a:ln>
                <a:solidFill>
                  <a:schemeClr val="tx1">
                    <a:lumMod val="95000"/>
                    <a:lumOff val="5000"/>
                  </a:schemeClr>
                </a:solidFill>
                <a:effectLst/>
                <a:uLnTx/>
                <a:uFillTx/>
                <a:latin typeface="Calibri" panose="020F0502020204030204"/>
                <a:ea typeface="新細明體" panose="02020500000000000000" pitchFamily="18" charset="-120"/>
                <a:cs typeface="+mn-cs"/>
              </a:rPr>
              <a:t> </a:t>
            </a:r>
            <a:r>
              <a:rPr kumimoji="0" lang="en-US" altLang="zh-TW" sz="3600" b="0" i="0" u="none" strike="noStrike" kern="1200" cap="none" spc="0" normalizeH="0" baseline="0" noProof="0" dirty="0">
                <a:ln>
                  <a:noFill/>
                </a:ln>
                <a:solidFill>
                  <a:schemeClr val="tx1">
                    <a:lumMod val="95000"/>
                    <a:lumOff val="5000"/>
                  </a:schemeClr>
                </a:solidFill>
                <a:effectLst/>
                <a:uLnTx/>
                <a:uFillTx/>
                <a:latin typeface="Calibri" panose="020F0502020204030204"/>
                <a:ea typeface="新細明體" panose="02020500000000000000" pitchFamily="18" charset="-120"/>
                <a:cs typeface="+mn-cs"/>
              </a:rPr>
              <a:t>will be similar to the last </a:t>
            </a:r>
            <a:r>
              <a:rPr lang="en-US" altLang="zh-TW" sz="3600" dirty="0">
                <a:solidFill>
                  <a:schemeClr val="tx1">
                    <a:lumMod val="95000"/>
                    <a:lumOff val="5000"/>
                  </a:schemeClr>
                </a:solidFill>
                <a:latin typeface="Calibri" panose="020F0502020204030204"/>
                <a:ea typeface="新細明體" panose="02020500000000000000" pitchFamily="18" charset="-120"/>
              </a:rPr>
              <a:t>quarter</a:t>
            </a:r>
            <a:r>
              <a:rPr kumimoji="0" lang="en-US" altLang="zh-TW" sz="36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528791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18</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23406" y="2585913"/>
            <a:ext cx="8702938" cy="1323439"/>
          </a:xfrm>
          <a:prstGeom prst="rect">
            <a:avLst/>
          </a:prstGeom>
          <a:noFill/>
          <a:ln w="9525">
            <a:noFill/>
            <a:miter lim="800000"/>
            <a:headEnd/>
            <a:tailEnd/>
          </a:ln>
          <a:effectLst/>
        </p:spPr>
        <p:txBody>
          <a:bodyPr wrap="square">
            <a:spAutoFit/>
          </a:bodyPr>
          <a:lstStyle/>
          <a:p>
            <a:pPr marL="0" marR="0" lvl="0" indent="0" algn="ctr" defTabSz="457200" rtl="0" eaLnBrk="1" fontAlgn="auto" latinLnBrk="0" hangingPunct="1">
              <a:lnSpc>
                <a:spcPct val="100000"/>
              </a:lnSpc>
              <a:spcBef>
                <a:spcPct val="25000"/>
              </a:spcBef>
              <a:spcAft>
                <a:spcPts val="0"/>
              </a:spcAft>
              <a:buClrTx/>
              <a:buSzTx/>
              <a:buFontTx/>
              <a:buNone/>
              <a:tabLst/>
              <a:defRPr/>
            </a:pPr>
            <a:r>
              <a:rPr kumimoji="0" lang="en-US" altLang="zh-TW" sz="80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Q &amp; A</a:t>
            </a:r>
          </a:p>
        </p:txBody>
      </p:sp>
    </p:spTree>
    <p:extLst>
      <p:ext uri="{BB962C8B-B14F-4D97-AF65-F5344CB8AC3E}">
        <p14:creationId xmlns:p14="http://schemas.microsoft.com/office/powerpoint/2010/main" val="1959005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48399" y="890892"/>
            <a:ext cx="8702938" cy="784830"/>
          </a:xfrm>
          <a:prstGeom prst="rect">
            <a:avLst/>
          </a:prstGeom>
          <a:noFill/>
          <a:ln w="9525">
            <a:noFill/>
            <a:miter lim="800000"/>
            <a:headEnd/>
            <a:tailEnd/>
          </a:ln>
          <a:effectLst/>
        </p:spPr>
        <p:txBody>
          <a:bodyPr wrap="square">
            <a:spAutoFit/>
          </a:bodyPr>
          <a:lstStyle/>
          <a:p>
            <a:pPr marL="0" marR="0" lvl="0" indent="0" algn="ctr" defTabSz="457200" rtl="0" eaLnBrk="1" fontAlgn="auto" latinLnBrk="0" hangingPunct="1">
              <a:lnSpc>
                <a:spcPct val="100000"/>
              </a:lnSpc>
              <a:spcBef>
                <a:spcPct val="25000"/>
              </a:spcBef>
              <a:spcAft>
                <a:spcPts val="0"/>
              </a:spcAft>
              <a:buClrTx/>
              <a:buSzTx/>
              <a:buFontTx/>
              <a:buNone/>
              <a:tabLst/>
              <a:defRPr/>
            </a:pPr>
            <a:r>
              <a:rPr kumimoji="0" lang="en-US" altLang="zh-TW" sz="4500" b="0" i="0" u="sng"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Thank you for Listening!</a:t>
            </a:r>
          </a:p>
        </p:txBody>
      </p:sp>
      <p:sp>
        <p:nvSpPr>
          <p:cNvPr id="7" name="矩形 6">
            <a:extLst>
              <a:ext uri="{FF2B5EF4-FFF2-40B4-BE49-F238E27FC236}">
                <a16:creationId xmlns:a16="http://schemas.microsoft.com/office/drawing/2014/main" id="{015855D1-5234-C996-ACFF-42967F632B75}"/>
              </a:ext>
            </a:extLst>
          </p:cNvPr>
          <p:cNvSpPr/>
          <p:nvPr/>
        </p:nvSpPr>
        <p:spPr>
          <a:xfrm>
            <a:off x="1307329" y="2061771"/>
            <a:ext cx="9363075" cy="3300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grpSp>
        <p:nvGrpSpPr>
          <p:cNvPr id="8" name="群組 7">
            <a:extLst>
              <a:ext uri="{FF2B5EF4-FFF2-40B4-BE49-F238E27FC236}">
                <a16:creationId xmlns:a16="http://schemas.microsoft.com/office/drawing/2014/main" id="{8194648A-4486-9B6F-EBDA-87F6A5A2F2CC}"/>
              </a:ext>
            </a:extLst>
          </p:cNvPr>
          <p:cNvGrpSpPr/>
          <p:nvPr/>
        </p:nvGrpSpPr>
        <p:grpSpPr>
          <a:xfrm>
            <a:off x="2430146" y="2386972"/>
            <a:ext cx="7117440" cy="2393357"/>
            <a:chOff x="3018577" y="1664401"/>
            <a:chExt cx="6835466" cy="2390867"/>
          </a:xfrm>
        </p:grpSpPr>
        <p:pic>
          <p:nvPicPr>
            <p:cNvPr id="9" name="圖片 8">
              <a:extLst>
                <a:ext uri="{FF2B5EF4-FFF2-40B4-BE49-F238E27FC236}">
                  <a16:creationId xmlns:a16="http://schemas.microsoft.com/office/drawing/2014/main" id="{39CE2FC3-8C93-8E29-9B1D-8EFB07864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577" y="1784350"/>
              <a:ext cx="1333500" cy="1047750"/>
            </a:xfrm>
            <a:prstGeom prst="rect">
              <a:avLst/>
            </a:prstGeom>
          </p:spPr>
        </p:pic>
        <p:pic>
          <p:nvPicPr>
            <p:cNvPr id="10" name="圖片 9">
              <a:extLst>
                <a:ext uri="{FF2B5EF4-FFF2-40B4-BE49-F238E27FC236}">
                  <a16:creationId xmlns:a16="http://schemas.microsoft.com/office/drawing/2014/main" id="{FFE54FA7-7DF7-D6EA-3133-05CED33210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188" y="1664401"/>
              <a:ext cx="1556759" cy="1223168"/>
            </a:xfrm>
            <a:prstGeom prst="rect">
              <a:avLst/>
            </a:prstGeom>
          </p:spPr>
        </p:pic>
        <p:pic>
          <p:nvPicPr>
            <p:cNvPr id="11" name="圖片 10">
              <a:extLst>
                <a:ext uri="{FF2B5EF4-FFF2-40B4-BE49-F238E27FC236}">
                  <a16:creationId xmlns:a16="http://schemas.microsoft.com/office/drawing/2014/main" id="{A0301995-2889-11B1-F93B-2465E5A3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052" y="2761875"/>
              <a:ext cx="1556759" cy="1223168"/>
            </a:xfrm>
            <a:prstGeom prst="rect">
              <a:avLst/>
            </a:prstGeom>
          </p:spPr>
        </p:pic>
        <p:pic>
          <p:nvPicPr>
            <p:cNvPr id="12" name="圖片 11">
              <a:extLst>
                <a:ext uri="{FF2B5EF4-FFF2-40B4-BE49-F238E27FC236}">
                  <a16:creationId xmlns:a16="http://schemas.microsoft.com/office/drawing/2014/main" id="{E2F120FF-8FF7-AE4D-9B8D-E5524C270C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84" y="1696641"/>
              <a:ext cx="1556759" cy="1223168"/>
            </a:xfrm>
            <a:prstGeom prst="rect">
              <a:avLst/>
            </a:prstGeom>
          </p:spPr>
        </p:pic>
        <p:pic>
          <p:nvPicPr>
            <p:cNvPr id="13" name="圖片 12">
              <a:extLst>
                <a:ext uri="{FF2B5EF4-FFF2-40B4-BE49-F238E27FC236}">
                  <a16:creationId xmlns:a16="http://schemas.microsoft.com/office/drawing/2014/main" id="{110055FF-BECD-48A9-6E7A-0E0667AE6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0179" y="2832100"/>
              <a:ext cx="1556759" cy="1223168"/>
            </a:xfrm>
            <a:prstGeom prst="rect">
              <a:avLst/>
            </a:prstGeom>
          </p:spPr>
        </p:pic>
        <p:pic>
          <p:nvPicPr>
            <p:cNvPr id="14" name="圖片 13">
              <a:extLst>
                <a:ext uri="{FF2B5EF4-FFF2-40B4-BE49-F238E27FC236}">
                  <a16:creationId xmlns:a16="http://schemas.microsoft.com/office/drawing/2014/main" id="{20061980-DD1C-697C-FE37-92602C07C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7078" y="2816459"/>
              <a:ext cx="1477312" cy="1160745"/>
            </a:xfrm>
            <a:prstGeom prst="rect">
              <a:avLst/>
            </a:prstGeom>
          </p:spPr>
        </p:pic>
        <p:pic>
          <p:nvPicPr>
            <p:cNvPr id="15" name="圖片 14">
              <a:extLst>
                <a:ext uri="{FF2B5EF4-FFF2-40B4-BE49-F238E27FC236}">
                  <a16:creationId xmlns:a16="http://schemas.microsoft.com/office/drawing/2014/main" id="{55A81CA4-9321-BBB2-5FBA-85217EA964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70792" y="2844918"/>
              <a:ext cx="1404872" cy="1103828"/>
            </a:xfrm>
            <a:prstGeom prst="rect">
              <a:avLst/>
            </a:prstGeom>
          </p:spPr>
        </p:pic>
        <p:pic>
          <p:nvPicPr>
            <p:cNvPr id="16" name="圖片 15">
              <a:extLst>
                <a:ext uri="{FF2B5EF4-FFF2-40B4-BE49-F238E27FC236}">
                  <a16:creationId xmlns:a16="http://schemas.microsoft.com/office/drawing/2014/main" id="{E3140810-0CAC-F80B-5B36-F8E21E437F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57696" y="1719444"/>
              <a:ext cx="1404872" cy="1103828"/>
            </a:xfrm>
            <a:prstGeom prst="rect">
              <a:avLst/>
            </a:prstGeom>
          </p:spPr>
        </p:pic>
        <p:pic>
          <p:nvPicPr>
            <p:cNvPr id="17" name="圖片 16">
              <a:extLst>
                <a:ext uri="{FF2B5EF4-FFF2-40B4-BE49-F238E27FC236}">
                  <a16:creationId xmlns:a16="http://schemas.microsoft.com/office/drawing/2014/main" id="{C08807F7-0763-0848-E567-4C0660E116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54182" y="1780565"/>
              <a:ext cx="1237021" cy="971945"/>
            </a:xfrm>
            <a:prstGeom prst="rect">
              <a:avLst/>
            </a:prstGeom>
          </p:spPr>
        </p:pic>
      </p:grpSp>
      <p:sp>
        <p:nvSpPr>
          <p:cNvPr id="18" name="文字方塊 17">
            <a:extLst>
              <a:ext uri="{FF2B5EF4-FFF2-40B4-BE49-F238E27FC236}">
                <a16:creationId xmlns:a16="http://schemas.microsoft.com/office/drawing/2014/main" id="{46CF5CAF-7432-977D-4864-AD6A00F06DD7}"/>
              </a:ext>
            </a:extLst>
          </p:cNvPr>
          <p:cNvSpPr txBox="1"/>
          <p:nvPr/>
        </p:nvSpPr>
        <p:spPr>
          <a:xfrm>
            <a:off x="1295794" y="4859607"/>
            <a:ext cx="9357919" cy="492443"/>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2600" b="0" i="1" u="none" strike="noStrike" kern="1200" cap="none" spc="0" normalizeH="0" baseline="0" noProof="0" dirty="0">
                <a:ln>
                  <a:noFill/>
                </a:ln>
                <a:solidFill>
                  <a:srgbClr val="003F7C"/>
                </a:solidFill>
                <a:effectLst/>
                <a:uLnTx/>
                <a:uFillTx/>
                <a:latin typeface="Bookman Old Style" panose="02050604050505020204" pitchFamily="18" charset="0"/>
                <a:ea typeface="新細明體" panose="02020500000000000000" pitchFamily="18" charset="-120"/>
                <a:cs typeface="+mn-cs"/>
              </a:rPr>
              <a:t>Reality / Integrity / Customer First </a:t>
            </a:r>
            <a:endParaRPr kumimoji="0" lang="zh-TW" altLang="en-US" sz="2600" b="0" i="1" u="none" strike="noStrike" kern="1200" cap="none" spc="0" normalizeH="0" baseline="0" noProof="0" dirty="0">
              <a:ln>
                <a:noFill/>
              </a:ln>
              <a:solidFill>
                <a:srgbClr val="003F7C"/>
              </a:solidFill>
              <a:effectLst/>
              <a:uLnTx/>
              <a:uFillTx/>
              <a:latin typeface="Bookman Old Style" panose="02050604050505020204" pitchFamily="18" charset="0"/>
              <a:ea typeface="新細明體" panose="02020500000000000000" pitchFamily="18" charset="-120"/>
              <a:cs typeface="+mn-cs"/>
            </a:endParaRPr>
          </a:p>
        </p:txBody>
      </p:sp>
      <p:sp>
        <p:nvSpPr>
          <p:cNvPr id="19" name="文字方塊 18">
            <a:extLst>
              <a:ext uri="{FF2B5EF4-FFF2-40B4-BE49-F238E27FC236}">
                <a16:creationId xmlns:a16="http://schemas.microsoft.com/office/drawing/2014/main" id="{26BBEE90-5D8A-1D1C-2588-1A3AED71D2CA}"/>
              </a:ext>
            </a:extLst>
          </p:cNvPr>
          <p:cNvSpPr txBox="1"/>
          <p:nvPr/>
        </p:nvSpPr>
        <p:spPr>
          <a:xfrm>
            <a:off x="3893301" y="5729784"/>
            <a:ext cx="4469044"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2000" b="0" i="0" u="none" strike="noStrike" kern="1200" cap="none" spc="0" normalizeH="0" baseline="0" noProof="0" dirty="0">
                <a:ln>
                  <a:noFill/>
                </a:ln>
                <a:solidFill>
                  <a:srgbClr val="003F7C"/>
                </a:solidFill>
                <a:effectLst/>
                <a:uLnTx/>
                <a:uFillTx/>
                <a:latin typeface="Calibri" panose="020F0502020204030204"/>
                <a:ea typeface="新細明體" panose="02020500000000000000" pitchFamily="18" charset="-120"/>
                <a:cs typeface="+mn-cs"/>
              </a:rPr>
              <a:t>Please Visit Us @ https://www.theil.com </a:t>
            </a:r>
            <a:endParaRPr kumimoji="0" lang="zh-TW" altLang="en-US" sz="2000" b="0" i="0" u="none" strike="noStrike" kern="1200" cap="none" spc="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408462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00"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02"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8500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06"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995" name="Rectangle 3"/>
          <p:cNvSpPr>
            <a:spLocks noChangeArrowheads="1"/>
          </p:cNvSpPr>
          <p:nvPr/>
        </p:nvSpPr>
        <p:spPr bwMode="auto">
          <a:xfrm>
            <a:off x="990932" y="286603"/>
            <a:ext cx="6750987"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en-US" altLang="zh-TW" sz="4800" b="0" i="0" u="sng" strike="noStrike" kern="1200" cap="none" spc="-50" normalizeH="0" baseline="0" noProof="0">
                <a:ln>
                  <a:noFill/>
                </a:ln>
                <a:solidFill>
                  <a:srgbClr val="013E7D"/>
                </a:solidFill>
                <a:effectLst/>
                <a:uLnTx/>
                <a:uFillTx/>
                <a:latin typeface="Calibri Light" panose="020F0302020204030204"/>
                <a:ea typeface="新細明體" panose="02020500000000000000" pitchFamily="18" charset="-120"/>
                <a:cs typeface="+mn-cs"/>
              </a:rPr>
              <a:t>Disclaimer</a:t>
            </a:r>
          </a:p>
        </p:txBody>
      </p:sp>
      <p:sp>
        <p:nvSpPr>
          <p:cNvPr id="84994" name="Text Box 2"/>
          <p:cNvSpPr txBox="1">
            <a:spLocks noChangeArrowheads="1"/>
          </p:cNvSpPr>
          <p:nvPr/>
        </p:nvSpPr>
        <p:spPr bwMode="auto">
          <a:xfrm>
            <a:off x="710320" y="2029509"/>
            <a:ext cx="6697715" cy="3845131"/>
          </a:xfrm>
          <a:prstGeom prst="rect">
            <a:avLst/>
          </a:prstGeom>
        </p:spPr>
        <p:txBody>
          <a:bodyPr vert="horz" lIns="0" tIns="45720" rIns="0" bIns="45720" rtlCol="0">
            <a:noAutofit/>
          </a:bodyPr>
          <a:lstStyle/>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This presentation contains forward-looking statements. These forward-looking statements are subject to risks, uncertainties and assumptions, some of which are beyond our control. Actual results may differ materially from those expressed or implied by these forward-looking statements. Because of these risks, uncertainties and assumptions, the forward-looking events and circumstances discussed in this presentation might not occur in the way we expect, or at all. You should not place undue reliance on any forward-looking information. </a:t>
            </a:r>
          </a:p>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endPar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endParaRPr>
          </a:p>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In preparing the information herein,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have relied upon and assumed, without independent verification, the accuracy and completeness of all information available from public sources or which was provided to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or which was otherwise reviewed by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Neither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nor its advisors have made any representation or warranty as to the accuracy or completeness of such information and nor do they assume any undertaking to supplement such information as further information becomes available or in light of changing circumstances. None of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nor any of their respective affiliates, advisers or representatives shall have any liability whatsoever(in negligence or otherwise) for any loss howsoever arising from any use of this presentation or its contents or otherwise arising in connection with this presentation. Neither this presentation nor any of its contents may be reproduced to a third party without the prior written consent of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a:t>
            </a:r>
          </a:p>
        </p:txBody>
      </p:sp>
      <p:sp>
        <p:nvSpPr>
          <p:cNvPr id="85008"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5010"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spcBef>
                <a:spcPct val="80000"/>
              </a:spcBef>
              <a:buFontTx/>
              <a:buAutoNum type="arabicPeriod"/>
            </a:pPr>
            <a:r>
              <a:rPr lang="en-US" altLang="zh-TW" sz="3200" u="sng" dirty="0">
                <a:solidFill>
                  <a:srgbClr val="013E7D"/>
                </a:solidFill>
                <a:latin typeface="Calibri" panose="020F0502020204030204"/>
                <a:ea typeface="新細明體" pitchFamily="18" charset="-120"/>
                <a:cs typeface="Calibri Light" panose="020F0302020204030204" pitchFamily="34" charset="0"/>
              </a:rPr>
              <a:t>Financial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Message Take Out </a:t>
            </a: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336826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1Q 23 Income Statement Q/Q Comparison</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2" name="日期版面配置區 1">
            <a:extLst>
              <a:ext uri="{FF2B5EF4-FFF2-40B4-BE49-F238E27FC236}">
                <a16:creationId xmlns:a16="http://schemas.microsoft.com/office/drawing/2014/main" id="{313F30A8-25C6-C9AD-2C06-8BB3BC3F9281}"/>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chemeClr val="bg1"/>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schemeClr val="bg1"/>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schemeClr val="bg1"/>
              </a:solidFill>
              <a:effectLst/>
              <a:uLnTx/>
              <a:uFillTx/>
              <a:latin typeface="Calibri" panose="020F0502020204030204" pitchFamily="34" charset="0"/>
              <a:ea typeface="微軟正黑體" panose="020B0604030504040204" pitchFamily="34" charset="-120"/>
              <a:cs typeface="+mn-cs"/>
            </a:endParaRPr>
          </a:p>
        </p:txBody>
      </p:sp>
      <p:sp>
        <p:nvSpPr>
          <p:cNvPr id="3" name="Text Box 8">
            <a:extLst>
              <a:ext uri="{FF2B5EF4-FFF2-40B4-BE49-F238E27FC236}">
                <a16:creationId xmlns:a16="http://schemas.microsoft.com/office/drawing/2014/main" id="{43A08EFD-8DBE-7D6F-D8FE-595837CFA603}"/>
              </a:ext>
            </a:extLst>
          </p:cNvPr>
          <p:cNvSpPr txBox="1">
            <a:spLocks noChangeArrowheads="1"/>
          </p:cNvSpPr>
          <p:nvPr/>
        </p:nvSpPr>
        <p:spPr bwMode="auto">
          <a:xfrm>
            <a:off x="138492" y="5811938"/>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*2023 Q1 Weighted Average Outstanding Shares : 160.814Million</a:t>
            </a:r>
          </a:p>
        </p:txBody>
      </p:sp>
      <p:sp>
        <p:nvSpPr>
          <p:cNvPr id="7" name="Text Box 8">
            <a:extLst>
              <a:ext uri="{FF2B5EF4-FFF2-40B4-BE49-F238E27FC236}">
                <a16:creationId xmlns:a16="http://schemas.microsoft.com/office/drawing/2014/main" id="{9E19654B-69E2-5F96-7D58-E251B6E3B3FE}"/>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*2022 Q4 Weighted Average Outstanding Shares : 163.301Million</a:t>
            </a:r>
          </a:p>
        </p:txBody>
      </p:sp>
      <p:pic>
        <p:nvPicPr>
          <p:cNvPr id="5" name="圖片 4">
            <a:extLst>
              <a:ext uri="{FF2B5EF4-FFF2-40B4-BE49-F238E27FC236}">
                <a16:creationId xmlns:a16="http://schemas.microsoft.com/office/drawing/2014/main" id="{99F9F83A-70B2-F277-258F-02123E0851F8}"/>
              </a:ext>
            </a:extLst>
          </p:cNvPr>
          <p:cNvPicPr>
            <a:picLocks noChangeAspect="1"/>
          </p:cNvPicPr>
          <p:nvPr/>
        </p:nvPicPr>
        <p:blipFill>
          <a:blip r:embed="rId3"/>
          <a:stretch>
            <a:fillRect/>
          </a:stretch>
        </p:blipFill>
        <p:spPr>
          <a:xfrm>
            <a:off x="314326" y="857042"/>
            <a:ext cx="11553824" cy="5117314"/>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1Q 23 Income Statement Y/Y Comparison</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11938"/>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*2023 Q1 Weighted Average Outstanding Shares : 160.814Million</a:t>
            </a: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*2022 Q1 Weighted Average Outstanding Shares : 178.570Million</a:t>
            </a:r>
          </a:p>
        </p:txBody>
      </p:sp>
      <p:sp>
        <p:nvSpPr>
          <p:cNvPr id="2" name="日期版面配置區 1">
            <a:extLst>
              <a:ext uri="{FF2B5EF4-FFF2-40B4-BE49-F238E27FC236}">
                <a16:creationId xmlns:a16="http://schemas.microsoft.com/office/drawing/2014/main" id="{A4C0D915-1182-84D2-4525-2131B43DC460}"/>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chemeClr val="bg1"/>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schemeClr val="bg1"/>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schemeClr val="bg1"/>
              </a:solidFill>
              <a:effectLst/>
              <a:uLnTx/>
              <a:uFillTx/>
              <a:latin typeface="Calibri" panose="020F0502020204030204" pitchFamily="34" charset="0"/>
              <a:ea typeface="微軟正黑體" panose="020B0604030504040204" pitchFamily="34" charset="-120"/>
              <a:cs typeface="+mn-cs"/>
            </a:endParaRPr>
          </a:p>
        </p:txBody>
      </p:sp>
      <p:pic>
        <p:nvPicPr>
          <p:cNvPr id="5" name="圖片 4">
            <a:extLst>
              <a:ext uri="{FF2B5EF4-FFF2-40B4-BE49-F238E27FC236}">
                <a16:creationId xmlns:a16="http://schemas.microsoft.com/office/drawing/2014/main" id="{CB110C4B-FE1B-F7C0-7244-D38BEB43D5A6}"/>
              </a:ext>
            </a:extLst>
          </p:cNvPr>
          <p:cNvPicPr>
            <a:picLocks noChangeAspect="1"/>
          </p:cNvPicPr>
          <p:nvPr/>
        </p:nvPicPr>
        <p:blipFill>
          <a:blip r:embed="rId3"/>
          <a:stretch>
            <a:fillRect/>
          </a:stretch>
        </p:blipFill>
        <p:spPr>
          <a:xfrm>
            <a:off x="371475" y="857042"/>
            <a:ext cx="11496675" cy="4954896"/>
          </a:xfrm>
          <a:prstGeom prst="rect">
            <a:avLst/>
          </a:prstGeom>
        </p:spPr>
      </p:pic>
    </p:spTree>
    <p:extLst>
      <p:ext uri="{BB962C8B-B14F-4D97-AF65-F5344CB8AC3E}">
        <p14:creationId xmlns:p14="http://schemas.microsoft.com/office/powerpoint/2010/main" val="35483423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280208" y="236757"/>
            <a:ext cx="10496550" cy="646331"/>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36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Balance Sheet Highlight –3.31.2023</a:t>
            </a:r>
          </a:p>
        </p:txBody>
      </p:sp>
      <p:sp>
        <p:nvSpPr>
          <p:cNvPr id="2" name="日期版面配置區 1">
            <a:extLst>
              <a:ext uri="{FF2B5EF4-FFF2-40B4-BE49-F238E27FC236}">
                <a16:creationId xmlns:a16="http://schemas.microsoft.com/office/drawing/2014/main" id="{1981E2CE-77EA-2172-683D-AAB8CC51B4FC}"/>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FFFFFF"/>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srgbClr val="FFFFFF"/>
                </a:solidFill>
                <a:effectLst/>
                <a:uLnTx/>
                <a:uFillTx/>
                <a:latin typeface="Calibri" panose="020F0502020204030204"/>
                <a:ea typeface="新細明體" panose="02020500000000000000" pitchFamily="18" charset="-120"/>
                <a:cs typeface="+mn-cs"/>
              </a:rPr>
              <a:t>Hsing</a:t>
            </a:r>
            <a:endParaRPr kumimoji="0" lang="zh-TW" altLang="en-US" sz="1200" b="0" i="0" u="none" strike="noStrike" kern="1200" cap="none" spc="0" normalizeH="0" baseline="0" noProof="0" dirty="0">
              <a:ln>
                <a:noFill/>
              </a:ln>
              <a:solidFill>
                <a:srgbClr val="FFFFFF"/>
              </a:solidFill>
              <a:effectLst/>
              <a:uLnTx/>
              <a:uFillTx/>
              <a:latin typeface="Calibri" panose="020F0502020204030204"/>
              <a:ea typeface="新細明體" panose="02020500000000000000" pitchFamily="18" charset="-120"/>
              <a:cs typeface="+mn-cs"/>
            </a:endParaRPr>
          </a:p>
        </p:txBody>
      </p:sp>
      <p:pic>
        <p:nvPicPr>
          <p:cNvPr id="3" name="圖片 2">
            <a:extLst>
              <a:ext uri="{FF2B5EF4-FFF2-40B4-BE49-F238E27FC236}">
                <a16:creationId xmlns:a16="http://schemas.microsoft.com/office/drawing/2014/main" id="{B0F1C59C-BF2F-0B02-0CC8-62D408BD3819}"/>
              </a:ext>
            </a:extLst>
          </p:cNvPr>
          <p:cNvPicPr>
            <a:picLocks noChangeAspect="1"/>
          </p:cNvPicPr>
          <p:nvPr/>
        </p:nvPicPr>
        <p:blipFill>
          <a:blip r:embed="rId3"/>
          <a:stretch>
            <a:fillRect/>
          </a:stretch>
        </p:blipFill>
        <p:spPr>
          <a:xfrm>
            <a:off x="381000" y="883088"/>
            <a:ext cx="11563349" cy="5470087"/>
          </a:xfrm>
          <a:prstGeom prst="rect">
            <a:avLst/>
          </a:prstGeom>
        </p:spPr>
      </p:pic>
    </p:spTree>
    <p:extLst>
      <p:ext uri="{BB962C8B-B14F-4D97-AF65-F5344CB8AC3E}">
        <p14:creationId xmlns:p14="http://schemas.microsoft.com/office/powerpoint/2010/main" val="2219289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7555" name="Text Box 3"/>
          <p:cNvSpPr txBox="1">
            <a:spLocks noChangeArrowheads="1"/>
          </p:cNvSpPr>
          <p:nvPr/>
        </p:nvSpPr>
        <p:spPr bwMode="auto">
          <a:xfrm>
            <a:off x="3086100" y="26770"/>
            <a:ext cx="6019800" cy="646331"/>
          </a:xfrm>
          <a:prstGeom prst="rect">
            <a:avLst/>
          </a:prstGeom>
          <a:noFill/>
          <a:ln w="9525">
            <a:noFill/>
            <a:miter lim="800000"/>
            <a:headEnd/>
            <a:tailEnd/>
          </a:ln>
          <a:effectLst/>
        </p:spPr>
        <p:txBody>
          <a:bodyPr>
            <a:spAutoFit/>
          </a:bodyPr>
          <a:lstStyle/>
          <a:p>
            <a:pPr marR="0" lvl="0" indent="0" algn="ctr" fontAlgn="auto">
              <a:lnSpc>
                <a:spcPct val="100000"/>
              </a:lnSpc>
              <a:spcBef>
                <a:spcPct val="50000"/>
              </a:spcBef>
              <a:spcAft>
                <a:spcPts val="0"/>
              </a:spcAft>
              <a:buClrTx/>
              <a:buSzTx/>
              <a:buFontTx/>
              <a:buNone/>
              <a:tabLst/>
              <a:defRPr/>
            </a:pPr>
            <a:r>
              <a:rPr lang="en-US" altLang="zh-TW" sz="3600" spc="-50" dirty="0">
                <a:solidFill>
                  <a:srgbClr val="003F7C"/>
                </a:solidFill>
                <a:ea typeface="+mj-ea"/>
                <a:cs typeface="+mj-cs"/>
              </a:rPr>
              <a:t>Capital Expenditure</a:t>
            </a:r>
            <a:endParaRPr lang="zh-TW" altLang="en-US" sz="3600" spc="-50" dirty="0">
              <a:solidFill>
                <a:srgbClr val="003F7C"/>
              </a:solidFill>
              <a:ea typeface="+mj-ea"/>
              <a:cs typeface="+mj-cs"/>
            </a:endParaRPr>
          </a:p>
        </p:txBody>
      </p:sp>
      <p:sp>
        <p:nvSpPr>
          <p:cNvPr id="8" name="Text Box 108">
            <a:extLst>
              <a:ext uri="{FF2B5EF4-FFF2-40B4-BE49-F238E27FC236}">
                <a16:creationId xmlns:a16="http://schemas.microsoft.com/office/drawing/2014/main" id="{DB1EC760-8674-4970-A18E-E0991EE71E41}"/>
              </a:ext>
            </a:extLst>
          </p:cNvPr>
          <p:cNvSpPr txBox="1">
            <a:spLocks noChangeArrowheads="1"/>
          </p:cNvSpPr>
          <p:nvPr/>
        </p:nvSpPr>
        <p:spPr bwMode="auto">
          <a:xfrm>
            <a:off x="462013" y="610174"/>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頁尾版面配置區 3">
            <a:extLst>
              <a:ext uri="{FF2B5EF4-FFF2-40B4-BE49-F238E27FC236}">
                <a16:creationId xmlns:a16="http://schemas.microsoft.com/office/drawing/2014/main" id="{980B33D1-BB5A-ED16-AAF0-5866A71B52D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18CA3D99-40B7-FD1F-8209-FCBBF8E385E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6" name="日期版面配置區 1">
            <a:extLst>
              <a:ext uri="{FF2B5EF4-FFF2-40B4-BE49-F238E27FC236}">
                <a16:creationId xmlns:a16="http://schemas.microsoft.com/office/drawing/2014/main" id="{266789B9-B008-677D-E49F-00CDEF0C270D}"/>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pic>
        <p:nvPicPr>
          <p:cNvPr id="3" name="圖片 2">
            <a:extLst>
              <a:ext uri="{FF2B5EF4-FFF2-40B4-BE49-F238E27FC236}">
                <a16:creationId xmlns:a16="http://schemas.microsoft.com/office/drawing/2014/main" id="{EA19B994-139E-709B-D018-923CE35F79C8}"/>
              </a:ext>
            </a:extLst>
          </p:cNvPr>
          <p:cNvPicPr>
            <a:picLocks noChangeAspect="1"/>
          </p:cNvPicPr>
          <p:nvPr/>
        </p:nvPicPr>
        <p:blipFill>
          <a:blip r:embed="rId3"/>
          <a:stretch>
            <a:fillRect/>
          </a:stretch>
        </p:blipFill>
        <p:spPr>
          <a:xfrm>
            <a:off x="205809" y="977504"/>
            <a:ext cx="11986191" cy="5689598"/>
          </a:xfrm>
          <a:prstGeom prst="rect">
            <a:avLst/>
          </a:prstGeom>
        </p:spPr>
      </p:pic>
    </p:spTree>
    <p:extLst>
      <p:ext uri="{BB962C8B-B14F-4D97-AF65-F5344CB8AC3E}">
        <p14:creationId xmlns:p14="http://schemas.microsoft.com/office/powerpoint/2010/main" val="1293448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Financial Update</a:t>
            </a:r>
          </a:p>
          <a:p>
            <a:pPr marL="457200" indent="-457200">
              <a:spcBef>
                <a:spcPct val="80000"/>
              </a:spcBef>
              <a:buFontTx/>
              <a:buAutoNum type="arabicPeriod"/>
            </a:pPr>
            <a:r>
              <a:rPr lang="en-US" altLang="zh-TW" sz="3200" u="sng" dirty="0">
                <a:solidFill>
                  <a:srgbClr val="013E7D"/>
                </a:solidFill>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Message Take Out </a:t>
            </a: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22862867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©2023 Tong </a:t>
            </a:r>
            <a:r>
              <a:rPr lang="en-US" altLang="zh-TW" sz="1200" dirty="0" err="1">
                <a:solidFill>
                  <a:schemeClr val="bg1"/>
                </a:solidFill>
              </a:rPr>
              <a:t>Hsing</a:t>
            </a:r>
            <a:endParaRPr lang="en-US" altLang="zh-TW" sz="1200" dirty="0">
              <a:solidFill>
                <a:schemeClr val="bg1"/>
              </a:solidFill>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9</a:t>
            </a:fld>
            <a:endParaRPr lang="en-US" altLang="zh-TW" sz="1200" dirty="0">
              <a:solidFill>
                <a:schemeClr val="bg1"/>
              </a:solidFill>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496546" y="2097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r>
              <a:rPr lang="en-US" altLang="zh-TW" sz="4500" dirty="0">
                <a:solidFill>
                  <a:srgbClr val="003F7C"/>
                </a:solidFill>
              </a:rPr>
              <a:t>Tong </a:t>
            </a:r>
            <a:r>
              <a:rPr lang="en-US" altLang="zh-TW" sz="4500" dirty="0" err="1">
                <a:solidFill>
                  <a:srgbClr val="003F7C"/>
                </a:solidFill>
              </a:rPr>
              <a:t>Hsing</a:t>
            </a:r>
            <a:r>
              <a:rPr lang="en-US" altLang="zh-TW" sz="4500" dirty="0">
                <a:solidFill>
                  <a:srgbClr val="003F7C"/>
                </a:solidFill>
              </a:rPr>
              <a:t> Revenue History</a:t>
            </a:r>
            <a:endParaRPr lang="zh-TW" altLang="en-US" sz="4500" dirty="0">
              <a:solidFill>
                <a:srgbClr val="003F7C"/>
              </a:solidFill>
            </a:endParaRPr>
          </a:p>
        </p:txBody>
      </p:sp>
      <p:sp>
        <p:nvSpPr>
          <p:cNvPr id="4" name="Text Box 108">
            <a:extLst>
              <a:ext uri="{FF2B5EF4-FFF2-40B4-BE49-F238E27FC236}">
                <a16:creationId xmlns:a16="http://schemas.microsoft.com/office/drawing/2014/main" id="{A0020D54-34B1-8A45-0C63-ADDFAF58480F}"/>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7" name="Text Box 17">
            <a:extLst>
              <a:ext uri="{FF2B5EF4-FFF2-40B4-BE49-F238E27FC236}">
                <a16:creationId xmlns:a16="http://schemas.microsoft.com/office/drawing/2014/main" id="{2EE75F20-72CE-E23B-F019-8179887FA4E9}"/>
              </a:ext>
            </a:extLst>
          </p:cNvPr>
          <p:cNvSpPr txBox="1">
            <a:spLocks noChangeArrowheads="1"/>
          </p:cNvSpPr>
          <p:nvPr/>
        </p:nvSpPr>
        <p:spPr bwMode="auto">
          <a:xfrm>
            <a:off x="3264050" y="3626395"/>
            <a:ext cx="844269"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+37</a:t>
            </a:r>
            <a:r>
              <a:rPr lang="zh-TW" altLang="en-US" sz="1600" b="1" dirty="0">
                <a:solidFill>
                  <a:srgbClr val="FF3300"/>
                </a:solidFill>
                <a:latin typeface="Century Gothic" pitchFamily="34" charset="0"/>
                <a:ea typeface="新細明體" pitchFamily="18" charset="-120"/>
              </a:rPr>
              <a:t>%</a:t>
            </a:r>
          </a:p>
        </p:txBody>
      </p:sp>
      <p:sp>
        <p:nvSpPr>
          <p:cNvPr id="8" name="Text Box 17">
            <a:extLst>
              <a:ext uri="{FF2B5EF4-FFF2-40B4-BE49-F238E27FC236}">
                <a16:creationId xmlns:a16="http://schemas.microsoft.com/office/drawing/2014/main" id="{B9067612-451A-F5A5-C910-A3A0C3FF225C}"/>
              </a:ext>
            </a:extLst>
          </p:cNvPr>
          <p:cNvSpPr txBox="1">
            <a:spLocks noChangeArrowheads="1"/>
          </p:cNvSpPr>
          <p:nvPr/>
        </p:nvSpPr>
        <p:spPr bwMode="auto">
          <a:xfrm>
            <a:off x="5070999" y="2821124"/>
            <a:ext cx="801918"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+36</a:t>
            </a:r>
            <a:r>
              <a:rPr lang="zh-TW" altLang="en-US" sz="1600" b="1" dirty="0">
                <a:solidFill>
                  <a:srgbClr val="FF3300"/>
                </a:solidFill>
                <a:latin typeface="Century Gothic" pitchFamily="34" charset="0"/>
                <a:ea typeface="新細明體" pitchFamily="18" charset="-120"/>
              </a:rPr>
              <a:t>%</a:t>
            </a:r>
          </a:p>
        </p:txBody>
      </p:sp>
      <p:sp>
        <p:nvSpPr>
          <p:cNvPr id="9" name="Text Box 17">
            <a:extLst>
              <a:ext uri="{FF2B5EF4-FFF2-40B4-BE49-F238E27FC236}">
                <a16:creationId xmlns:a16="http://schemas.microsoft.com/office/drawing/2014/main" id="{966DF5FD-A920-C041-1CE7-06DC976309AD}"/>
              </a:ext>
            </a:extLst>
          </p:cNvPr>
          <p:cNvSpPr txBox="1">
            <a:spLocks noChangeArrowheads="1"/>
          </p:cNvSpPr>
          <p:nvPr/>
        </p:nvSpPr>
        <p:spPr bwMode="auto">
          <a:xfrm>
            <a:off x="6814393" y="1847272"/>
            <a:ext cx="801917"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+1.5</a:t>
            </a:r>
            <a:r>
              <a:rPr lang="zh-TW" altLang="en-US" sz="1600" b="1" dirty="0">
                <a:solidFill>
                  <a:srgbClr val="FF3300"/>
                </a:solidFill>
                <a:latin typeface="Century Gothic" pitchFamily="34" charset="0"/>
                <a:ea typeface="新細明體" pitchFamily="18" charset="-120"/>
              </a:rPr>
              <a:t>%</a:t>
            </a:r>
          </a:p>
        </p:txBody>
      </p:sp>
      <p:sp>
        <p:nvSpPr>
          <p:cNvPr id="6" name="Text Box 17">
            <a:extLst>
              <a:ext uri="{FF2B5EF4-FFF2-40B4-BE49-F238E27FC236}">
                <a16:creationId xmlns:a16="http://schemas.microsoft.com/office/drawing/2014/main" id="{CEFD46F1-293E-31B5-BCED-C2E8B100AB6A}"/>
              </a:ext>
            </a:extLst>
          </p:cNvPr>
          <p:cNvSpPr txBox="1">
            <a:spLocks noChangeArrowheads="1"/>
          </p:cNvSpPr>
          <p:nvPr/>
        </p:nvSpPr>
        <p:spPr bwMode="auto">
          <a:xfrm>
            <a:off x="8652718" y="4990522"/>
            <a:ext cx="801917" cy="338554"/>
          </a:xfrm>
          <a:prstGeom prst="rect">
            <a:avLst/>
          </a:prstGeom>
          <a:noFill/>
          <a:ln w="9525">
            <a:noFill/>
            <a:miter lim="800000"/>
            <a:headEnd/>
            <a:tailEnd/>
          </a:ln>
        </p:spPr>
        <p:txBody>
          <a:bodyPr wrap="square">
            <a:spAutoFit/>
          </a:bodyPr>
          <a:lstStyle/>
          <a:p>
            <a:pPr>
              <a:spcBef>
                <a:spcPct val="50000"/>
              </a:spcBef>
            </a:pPr>
            <a:r>
              <a:rPr lang="en-US" altLang="zh-TW" sz="1600" b="1" dirty="0">
                <a:solidFill>
                  <a:srgbClr val="FF3300"/>
                </a:solidFill>
                <a:latin typeface="Century Gothic" pitchFamily="34" charset="0"/>
                <a:ea typeface="新細明體" pitchFamily="18" charset="-120"/>
              </a:rPr>
              <a:t>-16</a:t>
            </a:r>
            <a:r>
              <a:rPr lang="zh-TW" altLang="en-US" sz="1600" b="1" dirty="0">
                <a:solidFill>
                  <a:srgbClr val="FF3300"/>
                </a:solidFill>
                <a:latin typeface="Century Gothic" pitchFamily="34" charset="0"/>
                <a:ea typeface="新細明體" pitchFamily="18" charset="-120"/>
              </a:rPr>
              <a:t>%</a:t>
            </a:r>
          </a:p>
        </p:txBody>
      </p:sp>
      <p:pic>
        <p:nvPicPr>
          <p:cNvPr id="14" name="圖片 13">
            <a:extLst>
              <a:ext uri="{FF2B5EF4-FFF2-40B4-BE49-F238E27FC236}">
                <a16:creationId xmlns:a16="http://schemas.microsoft.com/office/drawing/2014/main" id="{4D57C221-FC8A-4908-E21F-6E7181F131F7}"/>
              </a:ext>
            </a:extLst>
          </p:cNvPr>
          <p:cNvPicPr>
            <a:picLocks noChangeAspect="1"/>
          </p:cNvPicPr>
          <p:nvPr/>
        </p:nvPicPr>
        <p:blipFill>
          <a:blip r:embed="rId3"/>
          <a:stretch>
            <a:fillRect/>
          </a:stretch>
        </p:blipFill>
        <p:spPr>
          <a:xfrm>
            <a:off x="414035" y="495299"/>
            <a:ext cx="11363929" cy="5800725"/>
          </a:xfrm>
          <a:prstGeom prst="rect">
            <a:avLst/>
          </a:prstGeom>
        </p:spPr>
      </p:pic>
    </p:spTree>
    <p:extLst>
      <p:ext uri="{BB962C8B-B14F-4D97-AF65-F5344CB8AC3E}">
        <p14:creationId xmlns:p14="http://schemas.microsoft.com/office/powerpoint/2010/main" val="2371007846"/>
      </p:ext>
    </p:extLst>
  </p:cSld>
  <p:clrMapOvr>
    <a:masterClrMapping/>
  </p:clrMapOvr>
</p:sld>
</file>

<file path=ppt/theme/theme1.xml><?xml version="1.0" encoding="utf-8"?>
<a:theme xmlns:a="http://schemas.openxmlformats.org/drawingml/2006/main" name="回顧">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1_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6D8795A-BC80-47B6-9061-7BA16B797563}">
  <ds:schemaRef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c8482bcc-b970-40e2-a1b2-ae8ae323c966"/>
    <ds:schemaRef ds:uri="http://purl.org/dc/terms/"/>
  </ds:schemaRefs>
</ds:datastoreItem>
</file>

<file path=customXml/itemProps3.xml><?xml version="1.0" encoding="utf-8"?>
<ds:datastoreItem xmlns:ds="http://schemas.openxmlformats.org/officeDocument/2006/customXml" ds:itemID="{8AB51D6F-3594-462B-9252-9A88363FFEE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26160</TotalTime>
  <Words>655</Words>
  <Application>Microsoft Office PowerPoint</Application>
  <PresentationFormat>寬螢幕</PresentationFormat>
  <Paragraphs>122</Paragraphs>
  <Slides>19</Slides>
  <Notes>12</Notes>
  <HiddenSlides>0</HiddenSlides>
  <MMClips>0</MMClips>
  <ScaleCrop>false</ScaleCrop>
  <HeadingPairs>
    <vt:vector size="6" baseType="variant">
      <vt:variant>
        <vt:lpstr>使用字型</vt:lpstr>
      </vt:variant>
      <vt:variant>
        <vt:i4>8</vt:i4>
      </vt:variant>
      <vt:variant>
        <vt:lpstr>佈景主題</vt:lpstr>
      </vt:variant>
      <vt:variant>
        <vt:i4>3</vt:i4>
      </vt:variant>
      <vt:variant>
        <vt:lpstr>投影片標題</vt:lpstr>
      </vt:variant>
      <vt:variant>
        <vt:i4>19</vt:i4>
      </vt:variant>
    </vt:vector>
  </HeadingPairs>
  <TitlesOfParts>
    <vt:vector size="30" baseType="lpstr">
      <vt:lpstr>微軟正黑體</vt:lpstr>
      <vt:lpstr>Arial</vt:lpstr>
      <vt:lpstr>Bookman Old Style</vt:lpstr>
      <vt:lpstr>Calibri</vt:lpstr>
      <vt:lpstr>Calibri Light</vt:lpstr>
      <vt:lpstr>Century Gothic</vt:lpstr>
      <vt:lpstr>Times New Roman</vt:lpstr>
      <vt:lpstr>Wingdings</vt:lpstr>
      <vt:lpstr>回顧</vt:lpstr>
      <vt:lpstr>1_回顧</vt:lpstr>
      <vt:lpstr>Office 佈景主題</vt:lpstr>
      <vt:lpstr>PowerPoint 簡報</vt:lpstr>
      <vt:lpstr>PowerPoint 簡報</vt:lpstr>
      <vt:lpstr>PowerPoint 簡報</vt:lpstr>
      <vt:lpstr> </vt:lpstr>
      <vt:lpstr> </vt:lpstr>
      <vt:lpstr> </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 </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1673</cp:revision>
  <dcterms:created xsi:type="dcterms:W3CDTF">2007-10-17T06:14:12Z</dcterms:created>
  <dcterms:modified xsi:type="dcterms:W3CDTF">2023-04-19T11:11:34Z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ies>
</file>