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Lst>
  <p:notesMasterIdLst>
    <p:notesMasterId r:id="rId22"/>
  </p:notesMasterIdLst>
  <p:handoutMasterIdLst>
    <p:handoutMasterId r:id="rId23"/>
  </p:handoutMasterIdLst>
  <p:sldIdLst>
    <p:sldId id="556" r:id="rId6"/>
    <p:sldId id="275" r:id="rId7"/>
    <p:sldId id="571" r:id="rId8"/>
    <p:sldId id="270" r:id="rId9"/>
    <p:sldId id="572" r:id="rId10"/>
    <p:sldId id="573" r:id="rId11"/>
    <p:sldId id="574" r:id="rId12"/>
    <p:sldId id="575" r:id="rId13"/>
    <p:sldId id="583" r:id="rId14"/>
    <p:sldId id="577" r:id="rId15"/>
    <p:sldId id="578" r:id="rId16"/>
    <p:sldId id="579" r:id="rId17"/>
    <p:sldId id="580" r:id="rId18"/>
    <p:sldId id="581" r:id="rId19"/>
    <p:sldId id="582" r:id="rId20"/>
    <p:sldId id="569" r:id="rId21"/>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67" d="100"/>
          <a:sy n="67" d="100"/>
        </p:scale>
        <p:origin x="736" y="48"/>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4.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77004" y="2610985"/>
            <a:ext cx="8702938" cy="1900520"/>
          </a:xfrm>
          <a:prstGeom prst="rect">
            <a:avLst/>
          </a:prstGeom>
          <a:noFill/>
          <a:ln w="9525">
            <a:noFill/>
            <a:miter lim="800000"/>
            <a:headEnd/>
            <a:tailEnd/>
          </a:ln>
          <a:effectLst/>
        </p:spPr>
        <p:txBody>
          <a:bodyPr wrap="square">
            <a:spAutoFit/>
          </a:bodyPr>
          <a:lstStyle/>
          <a:p>
            <a:pPr algn="l">
              <a:spcBef>
                <a:spcPct val="25000"/>
              </a:spcBef>
            </a:pPr>
            <a:r>
              <a:rPr lang="zh-TW" altLang="en-US" sz="6000" spc="-50" dirty="0">
                <a:solidFill>
                  <a:srgbClr val="003F7C"/>
                </a:solidFill>
                <a:latin typeface="標楷體" panose="03000509000000000000" pitchFamily="65" charset="-120"/>
                <a:ea typeface="標楷體" panose="03000509000000000000" pitchFamily="65" charset="-120"/>
                <a:cs typeface="+mj-cs"/>
              </a:rPr>
              <a:t>同欣電子</a:t>
            </a: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latin typeface="標楷體" panose="03000509000000000000" pitchFamily="65" charset="-120"/>
                <a:ea typeface="標楷體" panose="03000509000000000000" pitchFamily="65" charset="-120"/>
              </a:rPr>
              <a:t>2022</a:t>
            </a:r>
            <a:r>
              <a:rPr lang="zh-TW" altLang="en-US" sz="2800" dirty="0">
                <a:solidFill>
                  <a:srgbClr val="003F7C"/>
                </a:solidFill>
                <a:latin typeface="標楷體" panose="03000509000000000000" pitchFamily="65" charset="-120"/>
                <a:ea typeface="標楷體" panose="03000509000000000000" pitchFamily="65" charset="-120"/>
              </a:rPr>
              <a:t>年第三季法人說明會</a:t>
            </a:r>
            <a:r>
              <a:rPr lang="en-US" altLang="zh-TW" dirty="0">
                <a:solidFill>
                  <a:srgbClr val="003F7C"/>
                </a:solidFill>
                <a:latin typeface="標楷體" panose="03000509000000000000" pitchFamily="65" charset="-120"/>
                <a:ea typeface="標楷體" panose="03000509000000000000" pitchFamily="65" charset="-120"/>
              </a:rPr>
              <a:t> </a:t>
            </a:r>
          </a:p>
          <a:p>
            <a:pPr algn="l">
              <a:spcBef>
                <a:spcPct val="25000"/>
              </a:spcBef>
            </a:pPr>
            <a:r>
              <a:rPr lang="en-US" altLang="zh-TW" dirty="0">
                <a:solidFill>
                  <a:srgbClr val="003F7C"/>
                </a:solidFill>
                <a:latin typeface="標楷體" panose="03000509000000000000" pitchFamily="65" charset="-120"/>
                <a:ea typeface="標楷體" panose="03000509000000000000" pitchFamily="65" charset="-120"/>
              </a:rPr>
              <a:t>11</a:t>
            </a:r>
            <a:r>
              <a:rPr lang="zh-TW" altLang="en-US" dirty="0">
                <a:solidFill>
                  <a:srgbClr val="003F7C"/>
                </a:solidFill>
                <a:latin typeface="標楷體" panose="03000509000000000000" pitchFamily="65" charset="-120"/>
                <a:ea typeface="標楷體" panose="03000509000000000000" pitchFamily="65" charset="-120"/>
              </a:rPr>
              <a:t>月</a:t>
            </a:r>
            <a:r>
              <a:rPr lang="en-US" altLang="zh-TW" dirty="0">
                <a:solidFill>
                  <a:srgbClr val="003F7C"/>
                </a:solidFill>
                <a:latin typeface="標楷體" panose="03000509000000000000" pitchFamily="65" charset="-120"/>
                <a:ea typeface="標楷體" panose="03000509000000000000" pitchFamily="65" charset="-120"/>
              </a:rPr>
              <a:t>10</a:t>
            </a:r>
            <a:r>
              <a:rPr lang="zh-TW" altLang="en-US" dirty="0">
                <a:solidFill>
                  <a:srgbClr val="003F7C"/>
                </a:solidFill>
                <a:latin typeface="標楷體" panose="03000509000000000000" pitchFamily="65" charset="-120"/>
                <a:ea typeface="標楷體" panose="03000509000000000000" pitchFamily="65" charset="-120"/>
              </a:rPr>
              <a:t>日</a:t>
            </a: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10</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歷年營收概況</a:t>
            </a: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pic>
        <p:nvPicPr>
          <p:cNvPr id="6" name="圖片 5">
            <a:extLst>
              <a:ext uri="{FF2B5EF4-FFF2-40B4-BE49-F238E27FC236}">
                <a16:creationId xmlns:a16="http://schemas.microsoft.com/office/drawing/2014/main" id="{30B85DD9-83FF-7AF9-717B-3FEEC5EE91B4}"/>
              </a:ext>
            </a:extLst>
          </p:cNvPr>
          <p:cNvPicPr>
            <a:picLocks noChangeAspect="1"/>
          </p:cNvPicPr>
          <p:nvPr/>
        </p:nvPicPr>
        <p:blipFill>
          <a:blip r:embed="rId2"/>
          <a:stretch>
            <a:fillRect/>
          </a:stretch>
        </p:blipFill>
        <p:spPr>
          <a:xfrm>
            <a:off x="420132" y="578556"/>
            <a:ext cx="11981418" cy="5700887"/>
          </a:xfrm>
          <a:prstGeom prst="rect">
            <a:avLst/>
          </a:prstGeom>
        </p:spPr>
      </p:pic>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787554" y="3645445"/>
            <a:ext cx="844269"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+37</a:t>
            </a:r>
            <a:r>
              <a:rPr lang="zh-TW" altLang="en-US" sz="1600" b="1" dirty="0">
                <a:solidFill>
                  <a:srgbClr val="FF3300"/>
                </a:solidFill>
                <a:latin typeface="Century Gothic" pitchFamily="34" charset="0"/>
                <a:ea typeface="新細明體" pitchFamily="18" charset="-120"/>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6279731" y="2916374"/>
            <a:ext cx="801918"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+36</a:t>
            </a:r>
            <a:r>
              <a:rPr lang="zh-TW" altLang="en-US" sz="1600" b="1" dirty="0">
                <a:solidFill>
                  <a:srgbClr val="FF3300"/>
                </a:solidFill>
                <a:latin typeface="Century Gothic" pitchFamily="34" charset="0"/>
                <a:ea typeface="新細明體" pitchFamily="18" charset="-120"/>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8728919" y="3004070"/>
            <a:ext cx="624320"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+4</a:t>
            </a:r>
            <a:r>
              <a:rPr lang="zh-TW" altLang="en-US" sz="1600" b="1" dirty="0">
                <a:solidFill>
                  <a:srgbClr val="FF3300"/>
                </a:solidFill>
                <a:latin typeface="Century Gothic" pitchFamily="34" charset="0"/>
                <a:ea typeface="新細明體" pitchFamily="18" charset="-120"/>
              </a:rPr>
              <a:t>%</a:t>
            </a:r>
          </a:p>
        </p:txBody>
      </p:sp>
    </p:spTree>
    <p:extLst>
      <p:ext uri="{BB962C8B-B14F-4D97-AF65-F5344CB8AC3E}">
        <p14:creationId xmlns:p14="http://schemas.microsoft.com/office/powerpoint/2010/main" val="2371007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11</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季營收概況</a:t>
            </a:r>
            <a:endParaRPr lang="en-US" altLang="zh-TW" dirty="0"/>
          </a:p>
        </p:txBody>
      </p:sp>
      <p:pic>
        <p:nvPicPr>
          <p:cNvPr id="2" name="圖片 1">
            <a:extLst>
              <a:ext uri="{FF2B5EF4-FFF2-40B4-BE49-F238E27FC236}">
                <a16:creationId xmlns:a16="http://schemas.microsoft.com/office/drawing/2014/main" id="{A45454B3-AE83-3AFC-9B83-4C66FB67DF45}"/>
              </a:ext>
            </a:extLst>
          </p:cNvPr>
          <p:cNvPicPr>
            <a:picLocks noChangeAspect="1"/>
          </p:cNvPicPr>
          <p:nvPr/>
        </p:nvPicPr>
        <p:blipFill>
          <a:blip r:embed="rId2"/>
          <a:stretch>
            <a:fillRect/>
          </a:stretch>
        </p:blipFill>
        <p:spPr>
          <a:xfrm>
            <a:off x="314324" y="1085851"/>
            <a:ext cx="11553825" cy="5238462"/>
          </a:xfrm>
          <a:prstGeom prst="rect">
            <a:avLst/>
          </a:prstGeom>
        </p:spPr>
      </p:pic>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Tree>
    <p:extLst>
      <p:ext uri="{BB962C8B-B14F-4D97-AF65-F5344CB8AC3E}">
        <p14:creationId xmlns:p14="http://schemas.microsoft.com/office/powerpoint/2010/main" val="1059143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12</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高頻無線通訊模組</a:t>
            </a:r>
            <a:endParaRPr lang="en-US" altLang="zh-TW" dirty="0"/>
          </a:p>
        </p:txBody>
      </p:sp>
      <p:pic>
        <p:nvPicPr>
          <p:cNvPr id="6" name="圖片 5">
            <a:extLst>
              <a:ext uri="{FF2B5EF4-FFF2-40B4-BE49-F238E27FC236}">
                <a16:creationId xmlns:a16="http://schemas.microsoft.com/office/drawing/2014/main" id="{C11C4BFB-B1FA-18F7-B86F-0AC625687E92}"/>
              </a:ext>
            </a:extLst>
          </p:cNvPr>
          <p:cNvPicPr>
            <a:picLocks noChangeAspect="1"/>
          </p:cNvPicPr>
          <p:nvPr/>
        </p:nvPicPr>
        <p:blipFill>
          <a:blip r:embed="rId2"/>
          <a:stretch>
            <a:fillRect/>
          </a:stretch>
        </p:blipFill>
        <p:spPr>
          <a:xfrm>
            <a:off x="-95250" y="1072357"/>
            <a:ext cx="12184033" cy="5318918"/>
          </a:xfrm>
          <a:prstGeom prst="rect">
            <a:avLst/>
          </a:prstGeom>
        </p:spPr>
      </p:pic>
    </p:spTree>
    <p:extLst>
      <p:ext uri="{BB962C8B-B14F-4D97-AF65-F5344CB8AC3E}">
        <p14:creationId xmlns:p14="http://schemas.microsoft.com/office/powerpoint/2010/main" val="1908845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13</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混合積體電路模組</a:t>
            </a:r>
            <a:endParaRPr lang="en-US" altLang="zh-TW" dirty="0"/>
          </a:p>
        </p:txBody>
      </p:sp>
      <p:pic>
        <p:nvPicPr>
          <p:cNvPr id="4" name="圖片 3">
            <a:extLst>
              <a:ext uri="{FF2B5EF4-FFF2-40B4-BE49-F238E27FC236}">
                <a16:creationId xmlns:a16="http://schemas.microsoft.com/office/drawing/2014/main" id="{7BD43907-390A-A8F1-57C2-8FD67B828204}"/>
              </a:ext>
            </a:extLst>
          </p:cNvPr>
          <p:cNvPicPr>
            <a:picLocks noChangeAspect="1"/>
          </p:cNvPicPr>
          <p:nvPr/>
        </p:nvPicPr>
        <p:blipFill>
          <a:blip r:embed="rId2"/>
          <a:stretch>
            <a:fillRect/>
          </a:stretch>
        </p:blipFill>
        <p:spPr>
          <a:xfrm>
            <a:off x="-142875" y="1072356"/>
            <a:ext cx="12231658" cy="5318919"/>
          </a:xfrm>
          <a:prstGeom prst="rect">
            <a:avLst/>
          </a:prstGeom>
        </p:spPr>
      </p:pic>
    </p:spTree>
    <p:extLst>
      <p:ext uri="{BB962C8B-B14F-4D97-AF65-F5344CB8AC3E}">
        <p14:creationId xmlns:p14="http://schemas.microsoft.com/office/powerpoint/2010/main" val="2159076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14</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陶瓷電路板</a:t>
            </a:r>
            <a:endParaRPr lang="en-US" altLang="zh-TW" dirty="0"/>
          </a:p>
        </p:txBody>
      </p:sp>
      <p:pic>
        <p:nvPicPr>
          <p:cNvPr id="5" name="圖片 4">
            <a:extLst>
              <a:ext uri="{FF2B5EF4-FFF2-40B4-BE49-F238E27FC236}">
                <a16:creationId xmlns:a16="http://schemas.microsoft.com/office/drawing/2014/main" id="{1334C39B-2E58-4E72-59F8-DB5A4EBFC805}"/>
              </a:ext>
            </a:extLst>
          </p:cNvPr>
          <p:cNvPicPr>
            <a:picLocks noChangeAspect="1"/>
          </p:cNvPicPr>
          <p:nvPr/>
        </p:nvPicPr>
        <p:blipFill>
          <a:blip r:embed="rId2"/>
          <a:stretch>
            <a:fillRect/>
          </a:stretch>
        </p:blipFill>
        <p:spPr>
          <a:xfrm>
            <a:off x="-66675" y="895350"/>
            <a:ext cx="12155458" cy="5491068"/>
          </a:xfrm>
          <a:prstGeom prst="rect">
            <a:avLst/>
          </a:prstGeom>
        </p:spPr>
      </p:pic>
    </p:spTree>
    <p:extLst>
      <p:ext uri="{BB962C8B-B14F-4D97-AF65-F5344CB8AC3E}">
        <p14:creationId xmlns:p14="http://schemas.microsoft.com/office/powerpoint/2010/main" val="636292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15</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影像產品</a:t>
            </a:r>
            <a:endParaRPr lang="en-US" altLang="zh-TW" dirty="0"/>
          </a:p>
        </p:txBody>
      </p:sp>
      <p:pic>
        <p:nvPicPr>
          <p:cNvPr id="3" name="圖片 2">
            <a:extLst>
              <a:ext uri="{FF2B5EF4-FFF2-40B4-BE49-F238E27FC236}">
                <a16:creationId xmlns:a16="http://schemas.microsoft.com/office/drawing/2014/main" id="{A10A34B0-9786-C44D-DF52-8CB49978BBDA}"/>
              </a:ext>
            </a:extLst>
          </p:cNvPr>
          <p:cNvPicPr>
            <a:picLocks noChangeAspect="1"/>
          </p:cNvPicPr>
          <p:nvPr/>
        </p:nvPicPr>
        <p:blipFill>
          <a:blip r:embed="rId2"/>
          <a:stretch>
            <a:fillRect/>
          </a:stretch>
        </p:blipFill>
        <p:spPr>
          <a:xfrm>
            <a:off x="0" y="1072357"/>
            <a:ext cx="12191999" cy="5328444"/>
          </a:xfrm>
          <a:prstGeom prst="rect">
            <a:avLst/>
          </a:prstGeom>
        </p:spPr>
      </p:pic>
    </p:spTree>
    <p:extLst>
      <p:ext uri="{BB962C8B-B14F-4D97-AF65-F5344CB8AC3E}">
        <p14:creationId xmlns:p14="http://schemas.microsoft.com/office/powerpoint/2010/main" val="2333422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©2022 Tong </a:t>
            </a:r>
            <a:r>
              <a:rPr lang="en-US" altLang="zh-TW" sz="1200" dirty="0" err="1">
                <a:solidFill>
                  <a:schemeClr val="bg1"/>
                </a:solidFill>
              </a:rPr>
              <a:t>Hsing</a:t>
            </a:r>
            <a:endParaRPr lang="en-US" altLang="zh-TW" sz="1200" dirty="0">
              <a:solidFill>
                <a:schemeClr val="bg1"/>
              </a:solidFill>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16</a:t>
            </a:fld>
            <a:endParaRPr lang="en-US" altLang="zh-TW" sz="1200" dirty="0">
              <a:solidFill>
                <a:schemeClr val="bg1"/>
              </a:solidFill>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algn="ctr">
              <a:spcBef>
                <a:spcPct val="25000"/>
              </a:spcBef>
            </a:pPr>
            <a:r>
              <a:rPr lang="en-US" altLang="zh-TW" sz="4500" u="sng" spc="-50" dirty="0">
                <a:solidFill>
                  <a:srgbClr val="003F7C"/>
                </a:solidFill>
                <a:ea typeface="+mj-ea"/>
                <a:cs typeface="+mj-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algn="ctr"/>
            <a:r>
              <a:rPr lang="en-US" altLang="zh-TW" sz="2600" i="1" dirty="0">
                <a:solidFill>
                  <a:srgbClr val="003F7C"/>
                </a:solidFill>
                <a:latin typeface="Bookman Old Style" panose="02050604050505020204" pitchFamily="18" charset="0"/>
              </a:rPr>
              <a:t>Reality / Integrity / Customer First </a:t>
            </a:r>
            <a:endParaRPr lang="zh-TW" altLang="en-US" sz="2600" i="1" dirty="0">
              <a:solidFill>
                <a:srgbClr val="003F7C"/>
              </a:solidFill>
              <a:latin typeface="Bookman Old Style" panose="02050604050505020204" pitchFamily="18" charset="0"/>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r>
              <a:rPr lang="en-US" altLang="zh-TW" sz="2000" dirty="0">
                <a:solidFill>
                  <a:srgbClr val="003F7C"/>
                </a:solidFill>
              </a:rPr>
              <a:t>Please Visit Us @ https://www.theil.com </a:t>
            </a:r>
            <a:endParaRPr lang="zh-TW" altLang="en-US" sz="2000" dirty="0">
              <a:solidFill>
                <a:srgbClr val="003F7C"/>
              </a:solidFill>
            </a:endParaRPr>
          </a:p>
        </p:txBody>
      </p:sp>
    </p:spTree>
    <p:extLst>
      <p:ext uri="{BB962C8B-B14F-4D97-AF65-F5344CB8AC3E}">
        <p14:creationId xmlns:p14="http://schemas.microsoft.com/office/powerpoint/2010/main" val="315612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807257" y="406410"/>
            <a:ext cx="6750987" cy="946784"/>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zh-TW" altLang="en-US"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rPr>
              <a:t>免責聲明</a:t>
            </a:r>
            <a:endParaRPr kumimoji="0" lang="en-US" altLang="zh-TW"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endParaRP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
        <p:nvSpPr>
          <p:cNvPr id="2" name="Text Box 2">
            <a:extLst>
              <a:ext uri="{FF2B5EF4-FFF2-40B4-BE49-F238E27FC236}">
                <a16:creationId xmlns:a16="http://schemas.microsoft.com/office/drawing/2014/main" id="{D891DA0A-A4FA-01B0-77C2-FAC24360711B}"/>
              </a:ext>
            </a:extLst>
          </p:cNvPr>
          <p:cNvSpPr txBox="1">
            <a:spLocks noChangeArrowheads="1"/>
          </p:cNvSpPr>
          <p:nvPr/>
        </p:nvSpPr>
        <p:spPr bwMode="auto">
          <a:xfrm>
            <a:off x="201893" y="1533603"/>
            <a:ext cx="7882892" cy="4798237"/>
          </a:xfrm>
          <a:prstGeom prst="rect">
            <a:avLst/>
          </a:prstGeom>
          <a:noFill/>
          <a:ln w="9525">
            <a:noFill/>
            <a:miter lim="800000"/>
            <a:headEnd/>
            <a:tailEnd/>
          </a:ln>
          <a:effectLst/>
        </p:spPr>
        <p:txBody>
          <a:bodyPr wrap="square">
            <a:spAutoFit/>
          </a:bodyPr>
          <a:lstStyle/>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dirty="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zh-TW" altLang="en-US" sz="4500" dirty="0">
                <a:solidFill>
                  <a:srgbClr val="003F7C"/>
                </a:solidFill>
                <a:latin typeface="標楷體" panose="03000509000000000000" pitchFamily="65" charset="-120"/>
                <a:ea typeface="標楷體" panose="03000509000000000000" pitchFamily="65" charset="-120"/>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1471172"/>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©2022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©2022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4</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90563" y="164968"/>
            <a:ext cx="10496550" cy="646331"/>
          </a:xfrm>
          <a:prstGeom prst="rect">
            <a:avLst/>
          </a:prstGeom>
          <a:noFill/>
        </p:spPr>
        <p:txBody>
          <a:bodyPr wrap="square">
            <a:spAutoFit/>
          </a:bodyPr>
          <a:lstStyle/>
          <a:p>
            <a:pPr algn="ctr"/>
            <a:r>
              <a:rPr lang="en-US" altLang="zh-TW" sz="3600" spc="-50" dirty="0">
                <a:solidFill>
                  <a:srgbClr val="003F7C"/>
                </a:solidFill>
                <a:latin typeface="標楷體" panose="03000509000000000000" pitchFamily="65" charset="-120"/>
                <a:ea typeface="標楷體" panose="03000509000000000000" pitchFamily="65" charset="-120"/>
                <a:cs typeface="+mj-cs"/>
              </a:rPr>
              <a:t>2022</a:t>
            </a:r>
            <a:r>
              <a:rPr lang="zh-TW" altLang="en-US" sz="3600" spc="-50" dirty="0">
                <a:solidFill>
                  <a:srgbClr val="003F7C"/>
                </a:solidFill>
                <a:latin typeface="標楷體" panose="03000509000000000000" pitchFamily="65" charset="-120"/>
                <a:ea typeface="標楷體" panose="03000509000000000000" pitchFamily="65" charset="-120"/>
                <a:cs typeface="+mj-cs"/>
              </a:rPr>
              <a:t>年第三季合併損益與前季比較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280990" y="6046701"/>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a:t>
            </a:r>
            <a:r>
              <a:rPr lang="zh-TW" altLang="en-US" sz="1400" b="1" dirty="0">
                <a:solidFill>
                  <a:schemeClr val="accent2"/>
                </a:solidFill>
                <a:latin typeface="標楷體" panose="03000509000000000000" pitchFamily="65" charset="-120"/>
                <a:ea typeface="標楷體" panose="03000509000000000000" pitchFamily="65" charset="-120"/>
              </a:rPr>
              <a:t>第二季與第三季平均流通在外股數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178.570</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5" name="圖片 4">
            <a:extLst>
              <a:ext uri="{FF2B5EF4-FFF2-40B4-BE49-F238E27FC236}">
                <a16:creationId xmlns:a16="http://schemas.microsoft.com/office/drawing/2014/main" id="{A2897ED6-6C84-98CB-50AE-486DA9539BE7}"/>
              </a:ext>
            </a:extLst>
          </p:cNvPr>
          <p:cNvPicPr>
            <a:picLocks noChangeAspect="1"/>
          </p:cNvPicPr>
          <p:nvPr/>
        </p:nvPicPr>
        <p:blipFill>
          <a:blip r:embed="rId2"/>
          <a:stretch>
            <a:fillRect/>
          </a:stretch>
        </p:blipFill>
        <p:spPr>
          <a:xfrm>
            <a:off x="352426" y="821021"/>
            <a:ext cx="11558584" cy="553345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5</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2022</a:t>
            </a:r>
            <a:r>
              <a:rPr lang="zh-TW" altLang="en-US" dirty="0"/>
              <a:t>年第三季合併損益與去年同期比較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*2022</a:t>
            </a:r>
            <a:r>
              <a:rPr lang="zh-TW" altLang="en-US" sz="1400" b="1" dirty="0">
                <a:solidFill>
                  <a:schemeClr val="accent2"/>
                </a:solidFill>
                <a:latin typeface="標楷體" panose="03000509000000000000" pitchFamily="65" charset="-120"/>
                <a:ea typeface="標楷體" panose="03000509000000000000" pitchFamily="65" charset="-120"/>
              </a:rPr>
              <a:t>年第三季平均流通在外股數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:178.570</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*2021</a:t>
            </a:r>
            <a:r>
              <a:rPr lang="zh-TW" altLang="en-US" sz="1400" b="1" dirty="0">
                <a:solidFill>
                  <a:schemeClr val="accent2"/>
                </a:solidFill>
                <a:latin typeface="標楷體" panose="03000509000000000000" pitchFamily="65" charset="-120"/>
                <a:ea typeface="標楷體" panose="03000509000000000000" pitchFamily="65" charset="-120"/>
              </a:rPr>
              <a:t>年第三季平均流通在外股數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:178.474</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2" name="圖片 1">
            <a:extLst>
              <a:ext uri="{FF2B5EF4-FFF2-40B4-BE49-F238E27FC236}">
                <a16:creationId xmlns:a16="http://schemas.microsoft.com/office/drawing/2014/main" id="{EBB83CF8-52CB-214D-7BB6-0B02F4AB91EF}"/>
              </a:ext>
            </a:extLst>
          </p:cNvPr>
          <p:cNvPicPr>
            <a:picLocks noChangeAspect="1"/>
          </p:cNvPicPr>
          <p:nvPr/>
        </p:nvPicPr>
        <p:blipFill>
          <a:blip r:embed="rId2"/>
          <a:stretch>
            <a:fillRect/>
          </a:stretch>
        </p:blipFill>
        <p:spPr>
          <a:xfrm>
            <a:off x="352426" y="1054145"/>
            <a:ext cx="11496674" cy="5026178"/>
          </a:xfrm>
          <a:prstGeom prst="rect">
            <a:avLst/>
          </a:prstGeom>
        </p:spPr>
      </p:pic>
    </p:spTree>
    <p:extLst>
      <p:ext uri="{BB962C8B-B14F-4D97-AF65-F5344CB8AC3E}">
        <p14:creationId xmlns:p14="http://schemas.microsoft.com/office/powerpoint/2010/main" val="57657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6</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61988" y="18778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2022</a:t>
            </a:r>
            <a:r>
              <a:rPr lang="zh-TW" altLang="en-US" dirty="0"/>
              <a:t>年前三季合併損益與去年同期比較</a:t>
            </a:r>
            <a:endParaRPr lang="en-US" altLang="zh-TW" dirty="0"/>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1" y="5829347"/>
            <a:ext cx="6471858"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*2022</a:t>
            </a:r>
            <a:r>
              <a:rPr lang="zh-TW" altLang="en-US" sz="1400" b="1" dirty="0">
                <a:solidFill>
                  <a:schemeClr val="accent2"/>
                </a:solidFill>
                <a:latin typeface="標楷體" panose="03000509000000000000" pitchFamily="65" charset="-120"/>
                <a:ea typeface="標楷體" panose="03000509000000000000" pitchFamily="65" charset="-120"/>
              </a:rPr>
              <a:t>年前三季加權平均流通在外股數</a:t>
            </a:r>
            <a:r>
              <a:rPr lang="en-US" altLang="zh-TW" sz="1400" b="1" dirty="0">
                <a:solidFill>
                  <a:schemeClr val="accent2"/>
                </a:solidFill>
                <a:latin typeface="標楷體" panose="03000509000000000000" pitchFamily="65" charset="-120"/>
                <a:ea typeface="標楷體" panose="03000509000000000000" pitchFamily="65" charset="-120"/>
              </a:rPr>
              <a:t>:178.570</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1" y="6080322"/>
            <a:ext cx="6328983"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*2021</a:t>
            </a:r>
            <a:r>
              <a:rPr lang="zh-TW" altLang="en-US" sz="1400" b="1" dirty="0">
                <a:solidFill>
                  <a:schemeClr val="accent2"/>
                </a:solidFill>
                <a:latin typeface="標楷體" panose="03000509000000000000" pitchFamily="65" charset="-120"/>
                <a:ea typeface="標楷體" panose="03000509000000000000" pitchFamily="65" charset="-120"/>
              </a:rPr>
              <a:t>年前三季加權平均流通在外股數</a:t>
            </a:r>
            <a:r>
              <a:rPr lang="en-US" altLang="zh-TW" sz="1400" b="1" dirty="0">
                <a:solidFill>
                  <a:schemeClr val="accent2"/>
                </a:solidFill>
                <a:latin typeface="標楷體" panose="03000509000000000000" pitchFamily="65" charset="-120"/>
                <a:ea typeface="標楷體" panose="03000509000000000000" pitchFamily="65" charset="-120"/>
              </a:rPr>
              <a:t>:178.474</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5" name="圖片 4">
            <a:extLst>
              <a:ext uri="{FF2B5EF4-FFF2-40B4-BE49-F238E27FC236}">
                <a16:creationId xmlns:a16="http://schemas.microsoft.com/office/drawing/2014/main" id="{8181F682-C864-0945-2E50-24145F9519C3}"/>
              </a:ext>
            </a:extLst>
          </p:cNvPr>
          <p:cNvPicPr>
            <a:picLocks noChangeAspect="1"/>
          </p:cNvPicPr>
          <p:nvPr/>
        </p:nvPicPr>
        <p:blipFill>
          <a:blip r:embed="rId2"/>
          <a:stretch>
            <a:fillRect/>
          </a:stretch>
        </p:blipFill>
        <p:spPr>
          <a:xfrm>
            <a:off x="342900" y="1071996"/>
            <a:ext cx="11506200" cy="4834296"/>
          </a:xfrm>
          <a:prstGeom prst="rect">
            <a:avLst/>
          </a:prstGeom>
        </p:spPr>
      </p:pic>
    </p:spTree>
    <p:extLst>
      <p:ext uri="{BB962C8B-B14F-4D97-AF65-F5344CB8AC3E}">
        <p14:creationId xmlns:p14="http://schemas.microsoft.com/office/powerpoint/2010/main" val="2480876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7</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2022</a:t>
            </a:r>
            <a:r>
              <a:rPr lang="zh-TW" altLang="en-US" dirty="0"/>
              <a:t>年</a:t>
            </a:r>
            <a:r>
              <a:rPr lang="en-US" altLang="zh-TW" dirty="0"/>
              <a:t>9</a:t>
            </a:r>
            <a:r>
              <a:rPr lang="zh-TW" altLang="en-US" dirty="0"/>
              <a:t>月</a:t>
            </a:r>
            <a:r>
              <a:rPr lang="en-US" altLang="zh-TW" dirty="0"/>
              <a:t>30</a:t>
            </a:r>
            <a:r>
              <a:rPr lang="zh-TW" altLang="en-US" dirty="0"/>
              <a:t>日合併簡明資產負債表</a:t>
            </a:r>
            <a:endParaRPr lang="en-US" altLang="zh-TW" dirty="0"/>
          </a:p>
        </p:txBody>
      </p:sp>
      <p:pic>
        <p:nvPicPr>
          <p:cNvPr id="2" name="圖片 1">
            <a:extLst>
              <a:ext uri="{FF2B5EF4-FFF2-40B4-BE49-F238E27FC236}">
                <a16:creationId xmlns:a16="http://schemas.microsoft.com/office/drawing/2014/main" id="{9C55F9A1-12E4-CD95-D04D-601CBC225707}"/>
              </a:ext>
            </a:extLst>
          </p:cNvPr>
          <p:cNvPicPr>
            <a:picLocks noChangeAspect="1"/>
          </p:cNvPicPr>
          <p:nvPr/>
        </p:nvPicPr>
        <p:blipFill>
          <a:blip r:embed="rId2"/>
          <a:stretch>
            <a:fillRect/>
          </a:stretch>
        </p:blipFill>
        <p:spPr>
          <a:xfrm>
            <a:off x="352425" y="1066800"/>
            <a:ext cx="11572875" cy="5269249"/>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8</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zh-TW" altLang="en-US" sz="3600" spc="-50" dirty="0">
                <a:solidFill>
                  <a:srgbClr val="003F7C"/>
                </a:solidFill>
                <a:latin typeface="標楷體" panose="03000509000000000000" pitchFamily="65" charset="-120"/>
                <a:ea typeface="標楷體" panose="03000509000000000000" pitchFamily="65" charset="-120"/>
                <a:cs typeface="+mj-cs"/>
              </a:rPr>
              <a:t>資本支出</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p:txBody>
      </p:sp>
      <p:pic>
        <p:nvPicPr>
          <p:cNvPr id="3" name="圖片 2">
            <a:extLst>
              <a:ext uri="{FF2B5EF4-FFF2-40B4-BE49-F238E27FC236}">
                <a16:creationId xmlns:a16="http://schemas.microsoft.com/office/drawing/2014/main" id="{D146CF75-BF02-3F7D-69E3-813387806C13}"/>
              </a:ext>
            </a:extLst>
          </p:cNvPr>
          <p:cNvPicPr>
            <a:picLocks noChangeAspect="1"/>
          </p:cNvPicPr>
          <p:nvPr/>
        </p:nvPicPr>
        <p:blipFill>
          <a:blip r:embed="rId2"/>
          <a:stretch>
            <a:fillRect/>
          </a:stretch>
        </p:blipFill>
        <p:spPr>
          <a:xfrm>
            <a:off x="360791" y="1038225"/>
            <a:ext cx="11692717" cy="5446960"/>
          </a:xfrm>
          <a:prstGeom prst="rect">
            <a:avLst/>
          </a:prstGeom>
        </p:spPr>
      </p:pic>
      <p:sp>
        <p:nvSpPr>
          <p:cNvPr id="5" name="Text Box 108">
            <a:extLst>
              <a:ext uri="{FF2B5EF4-FFF2-40B4-BE49-F238E27FC236}">
                <a16:creationId xmlns:a16="http://schemas.microsoft.com/office/drawing/2014/main" id="{99AB13B1-4567-68AE-E228-DD4478E1CD3C}"/>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Tree>
    <p:extLst>
      <p:ext uri="{BB962C8B-B14F-4D97-AF65-F5344CB8AC3E}">
        <p14:creationId xmlns:p14="http://schemas.microsoft.com/office/powerpoint/2010/main" val="900485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zh-TW" altLang="en-US" sz="4500" dirty="0">
                <a:solidFill>
                  <a:srgbClr val="003F7C"/>
                </a:solidFill>
                <a:latin typeface="標楷體" panose="03000509000000000000" pitchFamily="65" charset="-120"/>
                <a:ea typeface="標楷體" panose="03000509000000000000" pitchFamily="65" charset="-120"/>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1471172"/>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©2022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extLst>
      <p:ext uri="{BB962C8B-B14F-4D97-AF65-F5344CB8AC3E}">
        <p14:creationId xmlns:p14="http://schemas.microsoft.com/office/powerpoint/2010/main" val="1610554556"/>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2.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3.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25288</TotalTime>
  <Words>558</Words>
  <Application>Microsoft Office PowerPoint</Application>
  <PresentationFormat>寬螢幕</PresentationFormat>
  <Paragraphs>92</Paragraphs>
  <Slides>16</Slides>
  <Notes>1</Notes>
  <HiddenSlides>0</HiddenSlides>
  <MMClips>0</MMClips>
  <ScaleCrop>false</ScaleCrop>
  <HeadingPairs>
    <vt:vector size="6" baseType="variant">
      <vt:variant>
        <vt:lpstr>使用字型</vt:lpstr>
      </vt:variant>
      <vt:variant>
        <vt:i4>6</vt:i4>
      </vt:variant>
      <vt:variant>
        <vt:lpstr>佈景主題</vt:lpstr>
      </vt:variant>
      <vt:variant>
        <vt:i4>2</vt:i4>
      </vt:variant>
      <vt:variant>
        <vt:lpstr>投影片標題</vt:lpstr>
      </vt:variant>
      <vt:variant>
        <vt:i4>16</vt:i4>
      </vt:variant>
    </vt:vector>
  </HeadingPairs>
  <TitlesOfParts>
    <vt:vector size="24" baseType="lpstr">
      <vt:lpstr>標楷體</vt:lpstr>
      <vt:lpstr>Bookman Old Style</vt:lpstr>
      <vt:lpstr>Calibri</vt:lpstr>
      <vt:lpstr>Calibri Light</vt:lpstr>
      <vt:lpstr>Century Gothic</vt:lpstr>
      <vt:lpstr>Times New Roman</vt:lpstr>
      <vt:lpstr>回顧</vt:lpstr>
      <vt:lpstr>1_回顧</vt:lpstr>
      <vt:lpstr>PowerPoint 簡報</vt:lpstr>
      <vt:lpstr>PowerPoint 簡報</vt:lpstr>
      <vt:lpstr>PowerPoint 簡報</vt:lpstr>
      <vt:lpstr> </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1667</cp:revision>
  <dcterms:created xsi:type="dcterms:W3CDTF">2007-10-17T06:14:12Z</dcterms:created>
  <dcterms:modified xsi:type="dcterms:W3CDTF">2022-11-09T08:38:17Z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ies>
</file>