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Lst>
  <p:notesMasterIdLst>
    <p:notesMasterId r:id="rId22"/>
  </p:notesMasterIdLst>
  <p:handoutMasterIdLst>
    <p:handoutMasterId r:id="rId23"/>
  </p:handoutMasterIdLst>
  <p:sldIdLst>
    <p:sldId id="556" r:id="rId6"/>
    <p:sldId id="275" r:id="rId7"/>
    <p:sldId id="571" r:id="rId8"/>
    <p:sldId id="270" r:id="rId9"/>
    <p:sldId id="572" r:id="rId10"/>
    <p:sldId id="573" r:id="rId11"/>
    <p:sldId id="574" r:id="rId12"/>
    <p:sldId id="575" r:id="rId13"/>
    <p:sldId id="576" r:id="rId14"/>
    <p:sldId id="577" r:id="rId15"/>
    <p:sldId id="578" r:id="rId16"/>
    <p:sldId id="579" r:id="rId17"/>
    <p:sldId id="580" r:id="rId18"/>
    <p:sldId id="581" r:id="rId19"/>
    <p:sldId id="582" r:id="rId20"/>
    <p:sldId id="569" r:id="rId21"/>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8"/>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4.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Third Quarter 2022</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Nov 10</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2022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Tong </a:t>
            </a:r>
            <a:r>
              <a:rPr lang="en-US" altLang="zh-TW" sz="4500" dirty="0" err="1">
                <a:solidFill>
                  <a:srgbClr val="003F7C"/>
                </a:solidFill>
              </a:rPr>
              <a:t>Hsing</a:t>
            </a:r>
            <a:r>
              <a:rPr lang="en-US" altLang="zh-TW" sz="4500" dirty="0">
                <a:solidFill>
                  <a:srgbClr val="003F7C"/>
                </a:solidFill>
              </a:rPr>
              <a:t> Revenue History</a:t>
            </a:r>
            <a:endParaRPr lang="zh-TW" altLang="en-US" sz="4500" dirty="0">
              <a:solidFill>
                <a:srgbClr val="003F7C"/>
              </a:solidFill>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pic>
        <p:nvPicPr>
          <p:cNvPr id="6" name="圖片 5">
            <a:extLst>
              <a:ext uri="{FF2B5EF4-FFF2-40B4-BE49-F238E27FC236}">
                <a16:creationId xmlns:a16="http://schemas.microsoft.com/office/drawing/2014/main" id="{30B85DD9-83FF-7AF9-717B-3FEEC5EE91B4}"/>
              </a:ext>
            </a:extLst>
          </p:cNvPr>
          <p:cNvPicPr>
            <a:picLocks noChangeAspect="1"/>
          </p:cNvPicPr>
          <p:nvPr/>
        </p:nvPicPr>
        <p:blipFill>
          <a:blip r:embed="rId2"/>
          <a:stretch>
            <a:fillRect/>
          </a:stretch>
        </p:blipFill>
        <p:spPr>
          <a:xfrm>
            <a:off x="420132" y="578556"/>
            <a:ext cx="11981418" cy="5700887"/>
          </a:xfrm>
          <a:prstGeom prst="rect">
            <a:avLst/>
          </a:prstGeom>
        </p:spPr>
      </p:pic>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787554" y="364544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6279731" y="2916374"/>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8728919" y="3004070"/>
            <a:ext cx="624320"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+4</a:t>
            </a:r>
            <a:r>
              <a:rPr lang="zh-TW" altLang="en-US" sz="16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371007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Tong </a:t>
            </a:r>
            <a:r>
              <a:rPr lang="en-US" altLang="zh-TW" sz="4500" dirty="0" err="1">
                <a:solidFill>
                  <a:srgbClr val="003F7C"/>
                </a:solidFill>
              </a:rPr>
              <a:t>Hsing</a:t>
            </a:r>
            <a:r>
              <a:rPr lang="en-US" altLang="zh-TW" sz="4500" dirty="0">
                <a:solidFill>
                  <a:srgbClr val="003F7C"/>
                </a:solidFill>
              </a:rPr>
              <a:t> Quarterly Revenue</a:t>
            </a:r>
          </a:p>
        </p:txBody>
      </p:sp>
      <p:pic>
        <p:nvPicPr>
          <p:cNvPr id="2" name="圖片 1">
            <a:extLst>
              <a:ext uri="{FF2B5EF4-FFF2-40B4-BE49-F238E27FC236}">
                <a16:creationId xmlns:a16="http://schemas.microsoft.com/office/drawing/2014/main" id="{A45454B3-AE83-3AFC-9B83-4C66FB67DF45}"/>
              </a:ext>
            </a:extLst>
          </p:cNvPr>
          <p:cNvPicPr>
            <a:picLocks noChangeAspect="1"/>
          </p:cNvPicPr>
          <p:nvPr/>
        </p:nvPicPr>
        <p:blipFill>
          <a:blip r:embed="rId2"/>
          <a:stretch>
            <a:fillRect/>
          </a:stretch>
        </p:blipFill>
        <p:spPr>
          <a:xfrm>
            <a:off x="314324" y="1085851"/>
            <a:ext cx="11553825" cy="5238462"/>
          </a:xfrm>
          <a:prstGeom prst="rect">
            <a:avLst/>
          </a:prstGeom>
        </p:spPr>
      </p:pic>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105914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RF Module Quarterly Revenue Trend </a:t>
            </a:r>
          </a:p>
        </p:txBody>
      </p:sp>
      <p:pic>
        <p:nvPicPr>
          <p:cNvPr id="6" name="圖片 5">
            <a:extLst>
              <a:ext uri="{FF2B5EF4-FFF2-40B4-BE49-F238E27FC236}">
                <a16:creationId xmlns:a16="http://schemas.microsoft.com/office/drawing/2014/main" id="{C11C4BFB-B1FA-18F7-B86F-0AC625687E92}"/>
              </a:ext>
            </a:extLst>
          </p:cNvPr>
          <p:cNvPicPr>
            <a:picLocks noChangeAspect="1"/>
          </p:cNvPicPr>
          <p:nvPr/>
        </p:nvPicPr>
        <p:blipFill>
          <a:blip r:embed="rId2"/>
          <a:stretch>
            <a:fillRect/>
          </a:stretch>
        </p:blipFill>
        <p:spPr>
          <a:xfrm>
            <a:off x="-95250" y="1072357"/>
            <a:ext cx="12184033" cy="5318918"/>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Hybrid Module Quarterly Revenue Trend</a:t>
            </a:r>
          </a:p>
        </p:txBody>
      </p:sp>
      <p:pic>
        <p:nvPicPr>
          <p:cNvPr id="4" name="圖片 3">
            <a:extLst>
              <a:ext uri="{FF2B5EF4-FFF2-40B4-BE49-F238E27FC236}">
                <a16:creationId xmlns:a16="http://schemas.microsoft.com/office/drawing/2014/main" id="{7BD43907-390A-A8F1-57C2-8FD67B828204}"/>
              </a:ext>
            </a:extLst>
          </p:cNvPr>
          <p:cNvPicPr>
            <a:picLocks noChangeAspect="1"/>
          </p:cNvPicPr>
          <p:nvPr/>
        </p:nvPicPr>
        <p:blipFill>
          <a:blip r:embed="rId2"/>
          <a:stretch>
            <a:fillRect/>
          </a:stretch>
        </p:blipFill>
        <p:spPr>
          <a:xfrm>
            <a:off x="-142875" y="1072356"/>
            <a:ext cx="12231658" cy="5318919"/>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Ceramic Substrate Quarterly Revenue Trend</a:t>
            </a:r>
          </a:p>
        </p:txBody>
      </p:sp>
      <p:pic>
        <p:nvPicPr>
          <p:cNvPr id="5" name="圖片 4">
            <a:extLst>
              <a:ext uri="{FF2B5EF4-FFF2-40B4-BE49-F238E27FC236}">
                <a16:creationId xmlns:a16="http://schemas.microsoft.com/office/drawing/2014/main" id="{1334C39B-2E58-4E72-59F8-DB5A4EBFC805}"/>
              </a:ext>
            </a:extLst>
          </p:cNvPr>
          <p:cNvPicPr>
            <a:picLocks noChangeAspect="1"/>
          </p:cNvPicPr>
          <p:nvPr/>
        </p:nvPicPr>
        <p:blipFill>
          <a:blip r:embed="rId2"/>
          <a:stretch>
            <a:fillRect/>
          </a:stretch>
        </p:blipFill>
        <p:spPr>
          <a:xfrm>
            <a:off x="-66675" y="895350"/>
            <a:ext cx="12155458" cy="5491068"/>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15</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Image Product Quarterly Revenue Trend</a:t>
            </a:r>
          </a:p>
        </p:txBody>
      </p:sp>
      <p:pic>
        <p:nvPicPr>
          <p:cNvPr id="3" name="圖片 2">
            <a:extLst>
              <a:ext uri="{FF2B5EF4-FFF2-40B4-BE49-F238E27FC236}">
                <a16:creationId xmlns:a16="http://schemas.microsoft.com/office/drawing/2014/main" id="{A10A34B0-9786-C44D-DF52-8CB49978BBDA}"/>
              </a:ext>
            </a:extLst>
          </p:cNvPr>
          <p:cNvPicPr>
            <a:picLocks noChangeAspect="1"/>
          </p:cNvPicPr>
          <p:nvPr/>
        </p:nvPicPr>
        <p:blipFill>
          <a:blip r:embed="rId2"/>
          <a:stretch>
            <a:fillRect/>
          </a:stretch>
        </p:blipFill>
        <p:spPr>
          <a:xfrm>
            <a:off x="0" y="1072357"/>
            <a:ext cx="12191999" cy="5328444"/>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16</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4500" dirty="0">
                <a:solidFill>
                  <a:srgbClr val="003F7C"/>
                </a:solidFill>
                <a:latin typeface="+mn-lt"/>
              </a:rPr>
              <a:t>Table of Contents </a:t>
            </a:r>
            <a:endParaRPr lang="zh-TW" altLang="en-US" sz="4500" dirty="0">
              <a:solidFill>
                <a:srgbClr val="003F7C"/>
              </a:solidFill>
              <a:latin typeface="+mn-lt"/>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en-US" altLang="zh-TW" sz="3200" u="sng" dirty="0">
                <a:solidFill>
                  <a:schemeClr val="accent2"/>
                </a:solidFill>
                <a:ea typeface="新細明體" pitchFamily="18" charset="-120"/>
                <a:cs typeface="Calibri Light" panose="020F0302020204030204" pitchFamily="34" charset="0"/>
              </a:rPr>
              <a:t>Financial Update</a:t>
            </a:r>
          </a:p>
          <a:p>
            <a:pPr marL="457200" indent="-457200" algn="l">
              <a:spcBef>
                <a:spcPct val="80000"/>
              </a:spcBef>
              <a:buFontTx/>
              <a:buAutoNum type="arabicPeriod"/>
            </a:pPr>
            <a:r>
              <a:rPr lang="en-US" altLang="zh-TW" sz="3200" dirty="0">
                <a:solidFill>
                  <a:srgbClr val="C0C0C0"/>
                </a:solidFill>
                <a:ea typeface="新細明體" pitchFamily="18" charset="-120"/>
                <a:cs typeface="Calibri Light" panose="020F0302020204030204" pitchFamily="34" charset="0"/>
              </a:rPr>
              <a:t>Business Update</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r>
              <a:rPr lang="en-US" altLang="zh-TW" sz="4500" spc="-50" dirty="0">
                <a:solidFill>
                  <a:srgbClr val="003F7C"/>
                </a:solidFill>
                <a:latin typeface="+mj-lt"/>
                <a:ea typeface="+mj-ea"/>
                <a:cs typeface="+mj-cs"/>
              </a:rPr>
              <a:t>3Q 22 Income Statement Q/Q Comparison</a:t>
            </a:r>
            <a:endParaRPr lang="zh-TW" altLang="en-US" sz="4500" spc="-50" dirty="0">
              <a:solidFill>
                <a:srgbClr val="003F7C"/>
              </a:solidFill>
              <a:latin typeface="+mj-lt"/>
              <a:ea typeface="+mj-ea"/>
              <a:cs typeface="+mj-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*Both Q2&amp;Q3 Weighted Average Outstanding Shares : 178.570Million</a:t>
            </a:r>
          </a:p>
        </p:txBody>
      </p:sp>
      <p:pic>
        <p:nvPicPr>
          <p:cNvPr id="2" name="圖片 1">
            <a:extLst>
              <a:ext uri="{FF2B5EF4-FFF2-40B4-BE49-F238E27FC236}">
                <a16:creationId xmlns:a16="http://schemas.microsoft.com/office/drawing/2014/main" id="{6C3FCA22-0399-609F-E85A-2AFD9B355DEE}"/>
              </a:ext>
            </a:extLst>
          </p:cNvPr>
          <p:cNvPicPr>
            <a:picLocks noChangeAspect="1"/>
          </p:cNvPicPr>
          <p:nvPr/>
        </p:nvPicPr>
        <p:blipFill>
          <a:blip r:embed="rId2"/>
          <a:stretch>
            <a:fillRect/>
          </a:stretch>
        </p:blipFill>
        <p:spPr>
          <a:xfrm>
            <a:off x="280990" y="987749"/>
            <a:ext cx="11630020" cy="505895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r>
              <a:rPr lang="en-US" altLang="zh-TW" sz="4500" spc="-50" dirty="0">
                <a:solidFill>
                  <a:srgbClr val="003F7C"/>
                </a:solidFill>
                <a:latin typeface="+mj-lt"/>
                <a:ea typeface="+mj-ea"/>
                <a:cs typeface="+mj-cs"/>
              </a:rPr>
              <a:t>3Q 22 Income Statement Y/Y Comparison</a:t>
            </a:r>
            <a:endParaRPr lang="zh-TW" altLang="en-US" sz="4500" spc="-50" dirty="0">
              <a:solidFill>
                <a:srgbClr val="003F7C"/>
              </a:solidFill>
              <a:latin typeface="+mj-lt"/>
              <a:ea typeface="+mj-ea"/>
              <a:cs typeface="+mj-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*2022 Q3 Weighted Average Outstanding Shares : 178.570Million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*2021 Q3 Weighted Average Outstanding Shares : 178.474Million</a:t>
            </a:r>
          </a:p>
        </p:txBody>
      </p:sp>
      <p:pic>
        <p:nvPicPr>
          <p:cNvPr id="3" name="圖片 2">
            <a:extLst>
              <a:ext uri="{FF2B5EF4-FFF2-40B4-BE49-F238E27FC236}">
                <a16:creationId xmlns:a16="http://schemas.microsoft.com/office/drawing/2014/main" id="{50BBC434-3ADB-76D6-CB68-CBA25D166139}"/>
              </a:ext>
            </a:extLst>
          </p:cNvPr>
          <p:cNvPicPr>
            <a:picLocks noChangeAspect="1"/>
          </p:cNvPicPr>
          <p:nvPr/>
        </p:nvPicPr>
        <p:blipFill>
          <a:blip r:embed="rId2"/>
          <a:stretch>
            <a:fillRect/>
          </a:stretch>
        </p:blipFill>
        <p:spPr>
          <a:xfrm>
            <a:off x="371475" y="1089406"/>
            <a:ext cx="11515725" cy="4758554"/>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61988" y="187782"/>
            <a:ext cx="10496550" cy="646331"/>
          </a:xfrm>
          <a:prstGeom prst="rect">
            <a:avLst/>
          </a:prstGeom>
          <a:noFill/>
        </p:spPr>
        <p:txBody>
          <a:bodyPr wrap="square">
            <a:spAutoFit/>
          </a:bodyPr>
          <a:lstStyle/>
          <a:p>
            <a:r>
              <a:rPr lang="en-US" altLang="zh-TW" sz="3600" spc="-50" dirty="0">
                <a:solidFill>
                  <a:srgbClr val="003F7C"/>
                </a:solidFill>
                <a:latin typeface="+mj-lt"/>
                <a:ea typeface="+mj-ea"/>
                <a:cs typeface="+mj-cs"/>
              </a:rPr>
              <a:t>2022Income Statement First Nine Months Comparison</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1" y="5829347"/>
            <a:ext cx="6471858"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*2022 </a:t>
            </a:r>
            <a:r>
              <a:rPr lang="en-US" altLang="zh-TW" sz="1400" b="1" dirty="0" err="1">
                <a:solidFill>
                  <a:schemeClr val="accent2"/>
                </a:solidFill>
                <a:latin typeface="Arial" charset="0"/>
                <a:ea typeface="新細明體" charset="-120"/>
              </a:rPr>
              <a:t>Jan~Sep</a:t>
            </a:r>
            <a:r>
              <a:rPr lang="en-US" altLang="zh-TW" sz="1400" b="1" dirty="0">
                <a:solidFill>
                  <a:schemeClr val="accent2"/>
                </a:solidFill>
                <a:latin typeface="Arial" charset="0"/>
                <a:ea typeface="新細明體" charset="-120"/>
              </a:rPr>
              <a:t> Weighted Average Outstanding Shares : 178.570Million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1" y="6080322"/>
            <a:ext cx="6328983"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Arial" charset="0"/>
                <a:ea typeface="新細明體" charset="-120"/>
              </a:rPr>
              <a:t>*2021 </a:t>
            </a:r>
            <a:r>
              <a:rPr lang="en-US" altLang="zh-TW" sz="1400" b="1" dirty="0" err="1">
                <a:solidFill>
                  <a:schemeClr val="accent2"/>
                </a:solidFill>
                <a:latin typeface="Arial" charset="0"/>
                <a:ea typeface="新細明體" charset="-120"/>
              </a:rPr>
              <a:t>Jan~Sep</a:t>
            </a:r>
            <a:r>
              <a:rPr lang="en-US" altLang="zh-TW" sz="1400" b="1" dirty="0">
                <a:solidFill>
                  <a:schemeClr val="accent2"/>
                </a:solidFill>
                <a:latin typeface="Arial" charset="0"/>
                <a:ea typeface="新細明體" charset="-120"/>
              </a:rPr>
              <a:t> Weighted Average Outstanding Shares : 178.474Million</a:t>
            </a:r>
          </a:p>
        </p:txBody>
      </p:sp>
      <p:pic>
        <p:nvPicPr>
          <p:cNvPr id="2" name="圖片 1">
            <a:extLst>
              <a:ext uri="{FF2B5EF4-FFF2-40B4-BE49-F238E27FC236}">
                <a16:creationId xmlns:a16="http://schemas.microsoft.com/office/drawing/2014/main" id="{5550DBEF-251F-BD4E-15A7-21C375C4F734}"/>
              </a:ext>
            </a:extLst>
          </p:cNvPr>
          <p:cNvPicPr>
            <a:picLocks noChangeAspect="1"/>
          </p:cNvPicPr>
          <p:nvPr/>
        </p:nvPicPr>
        <p:blipFill>
          <a:blip r:embed="rId2"/>
          <a:stretch>
            <a:fillRect/>
          </a:stretch>
        </p:blipFill>
        <p:spPr>
          <a:xfrm>
            <a:off x="352425" y="1085087"/>
            <a:ext cx="11534775" cy="4744259"/>
          </a:xfrm>
          <a:prstGeom prst="rect">
            <a:avLst/>
          </a:prstGeom>
        </p:spPr>
      </p:pic>
    </p:spTree>
    <p:extLst>
      <p:ext uri="{BB962C8B-B14F-4D97-AF65-F5344CB8AC3E}">
        <p14:creationId xmlns:p14="http://schemas.microsoft.com/office/powerpoint/2010/main" val="248087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en-US" altLang="zh-TW" sz="3600" spc="-50" dirty="0">
                <a:solidFill>
                  <a:srgbClr val="003F7C"/>
                </a:solidFill>
                <a:latin typeface="+mj-lt"/>
                <a:ea typeface="+mj-ea"/>
                <a:cs typeface="+mj-cs"/>
              </a:rPr>
              <a:t>Balance Sheet Highlight –9.30.2022</a:t>
            </a:r>
          </a:p>
        </p:txBody>
      </p:sp>
      <p:pic>
        <p:nvPicPr>
          <p:cNvPr id="3" name="圖片 2">
            <a:extLst>
              <a:ext uri="{FF2B5EF4-FFF2-40B4-BE49-F238E27FC236}">
                <a16:creationId xmlns:a16="http://schemas.microsoft.com/office/drawing/2014/main" id="{6F542052-FFB1-0D8F-DE7B-BC954CA45571}"/>
              </a:ext>
            </a:extLst>
          </p:cNvPr>
          <p:cNvPicPr>
            <a:picLocks noChangeAspect="1"/>
          </p:cNvPicPr>
          <p:nvPr/>
        </p:nvPicPr>
        <p:blipFill>
          <a:blip r:embed="rId2"/>
          <a:stretch>
            <a:fillRect/>
          </a:stretch>
        </p:blipFill>
        <p:spPr>
          <a:xfrm>
            <a:off x="361950" y="1095376"/>
            <a:ext cx="11487149" cy="5240674"/>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a:solidFill>
                  <a:schemeClr val="bg1"/>
                </a:solidFill>
              </a:rPr>
              <a:t>©2022 Tong 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8</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en-US" altLang="zh-TW" sz="3600" spc="-50" dirty="0">
                <a:solidFill>
                  <a:srgbClr val="003F7C"/>
                </a:solidFill>
                <a:latin typeface="+mj-lt"/>
                <a:ea typeface="+mj-ea"/>
                <a:cs typeface="+mj-cs"/>
              </a:rPr>
              <a:t>Capital Expenditure</a:t>
            </a:r>
          </a:p>
        </p:txBody>
      </p:sp>
      <p:pic>
        <p:nvPicPr>
          <p:cNvPr id="3" name="圖片 2">
            <a:extLst>
              <a:ext uri="{FF2B5EF4-FFF2-40B4-BE49-F238E27FC236}">
                <a16:creationId xmlns:a16="http://schemas.microsoft.com/office/drawing/2014/main" id="{D146CF75-BF02-3F7D-69E3-813387806C13}"/>
              </a:ext>
            </a:extLst>
          </p:cNvPr>
          <p:cNvPicPr>
            <a:picLocks noChangeAspect="1"/>
          </p:cNvPicPr>
          <p:nvPr/>
        </p:nvPicPr>
        <p:blipFill>
          <a:blip r:embed="rId2"/>
          <a:stretch>
            <a:fillRect/>
          </a:stretch>
        </p:blipFill>
        <p:spPr>
          <a:xfrm>
            <a:off x="360791" y="1038225"/>
            <a:ext cx="11692717" cy="5446960"/>
          </a:xfrm>
          <a:prstGeom prst="rect">
            <a:avLst/>
          </a:prstGeom>
        </p:spPr>
      </p:pic>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Tree>
    <p:extLst>
      <p:ext uri="{BB962C8B-B14F-4D97-AF65-F5344CB8AC3E}">
        <p14:creationId xmlns:p14="http://schemas.microsoft.com/office/powerpoint/2010/main" val="900485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zh-TW" sz="4500" dirty="0">
                <a:solidFill>
                  <a:srgbClr val="003F7C"/>
                </a:solidFill>
                <a:latin typeface="+mn-lt"/>
              </a:rPr>
              <a:t>Table of Contents </a:t>
            </a:r>
            <a:endParaRPr lang="zh-TW" altLang="en-US" sz="4500" dirty="0">
              <a:solidFill>
                <a:srgbClr val="003F7C"/>
              </a:solidFill>
              <a:latin typeface="+mn-lt"/>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1471172"/>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dirty="0">
                <a:solidFill>
                  <a:srgbClr val="C0C0C0"/>
                </a:solidFill>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chemeClr val="accent2"/>
                </a:solidFill>
                <a:ea typeface="新細明體" pitchFamily="18" charset="-120"/>
                <a:cs typeface="Calibri Light" panose="020F0302020204030204" pitchFamily="34" charset="0"/>
              </a:rPr>
              <a:t>Business Update</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©2022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extLst>
      <p:ext uri="{BB962C8B-B14F-4D97-AF65-F5344CB8AC3E}">
        <p14:creationId xmlns:p14="http://schemas.microsoft.com/office/powerpoint/2010/main" val="3368261594"/>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25245</TotalTime>
  <Words>583</Words>
  <Application>Microsoft Office PowerPoint</Application>
  <PresentationFormat>寬螢幕</PresentationFormat>
  <Paragraphs>94</Paragraphs>
  <Slides>16</Slides>
  <Notes>1</Notes>
  <HiddenSlides>0</HiddenSlides>
  <MMClips>0</MMClips>
  <ScaleCrop>false</ScaleCrop>
  <HeadingPairs>
    <vt:vector size="6" baseType="variant">
      <vt:variant>
        <vt:lpstr>使用字型</vt:lpstr>
      </vt:variant>
      <vt:variant>
        <vt:i4>6</vt:i4>
      </vt:variant>
      <vt:variant>
        <vt:lpstr>佈景主題</vt:lpstr>
      </vt:variant>
      <vt:variant>
        <vt:i4>2</vt:i4>
      </vt:variant>
      <vt:variant>
        <vt:lpstr>投影片標題</vt:lpstr>
      </vt:variant>
      <vt:variant>
        <vt:i4>16</vt:i4>
      </vt:variant>
    </vt:vector>
  </HeadingPairs>
  <TitlesOfParts>
    <vt:vector size="24" baseType="lpstr">
      <vt:lpstr>Arial</vt:lpstr>
      <vt:lpstr>Bookman Old Style</vt:lpstr>
      <vt:lpstr>Calibri</vt:lpstr>
      <vt:lpstr>Calibri Light</vt:lpstr>
      <vt:lpstr>Century Gothic</vt:lpstr>
      <vt:lpstr>Times New Roman</vt:lpstr>
      <vt:lpstr>回顧</vt:lpstr>
      <vt:lpstr>1_回顧</vt:lpstr>
      <vt:lpstr>PowerPoint 簡報</vt:lpstr>
      <vt:lpstr>PowerPoint 簡報</vt:lpstr>
      <vt:lpstr>PowerPoint 簡報</vt:lpstr>
      <vt:lpstr> </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1664</cp:revision>
  <dcterms:created xsi:type="dcterms:W3CDTF">2007-10-17T06:14:12Z</dcterms:created>
  <dcterms:modified xsi:type="dcterms:W3CDTF">2022-11-09T08:38:49Z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