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4"/>
  </p:sldMasterIdLst>
  <p:notesMasterIdLst>
    <p:notesMasterId r:id="rId21"/>
  </p:notesMasterIdLst>
  <p:handoutMasterIdLst>
    <p:handoutMasterId r:id="rId22"/>
  </p:handoutMasterIdLst>
  <p:sldIdLst>
    <p:sldId id="256" r:id="rId5"/>
    <p:sldId id="275" r:id="rId6"/>
    <p:sldId id="270" r:id="rId7"/>
    <p:sldId id="559" r:id="rId8"/>
    <p:sldId id="560" r:id="rId9"/>
    <p:sldId id="561" r:id="rId10"/>
    <p:sldId id="562" r:id="rId11"/>
    <p:sldId id="537" r:id="rId12"/>
    <p:sldId id="556" r:id="rId13"/>
    <p:sldId id="544" r:id="rId14"/>
    <p:sldId id="545" r:id="rId15"/>
    <p:sldId id="546" r:id="rId16"/>
    <p:sldId id="547" r:id="rId17"/>
    <p:sldId id="548" r:id="rId18"/>
    <p:sldId id="549" r:id="rId19"/>
    <p:sldId id="495" r:id="rId20"/>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4F81BD"/>
    <a:srgbClr val="FF3300"/>
    <a:srgbClr val="FF33CC"/>
    <a:srgbClr val="000099"/>
    <a:srgbClr val="EAEAEA"/>
    <a:srgbClr val="CCCCFF"/>
    <a:srgbClr val="FFCC00"/>
    <a:srgbClr val="FF99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660" autoAdjust="0"/>
  </p:normalViewPr>
  <p:slideViewPr>
    <p:cSldViewPr snapToGrid="0">
      <p:cViewPr varScale="1">
        <p:scale>
          <a:sx n="61" d="100"/>
          <a:sy n="61" d="100"/>
        </p:scale>
        <p:origin x="976" y="60"/>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14.xml"/><Relationship Id="rId3" Type="http://schemas.openxmlformats.org/officeDocument/2006/relationships/slide" Target="slides/slide9.xml"/><Relationship Id="rId7"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2.xml"/><Relationship Id="rId5" Type="http://schemas.openxmlformats.org/officeDocument/2006/relationships/slide" Target="slides/slide11.xml"/><Relationship Id="rId4" Type="http://schemas.openxmlformats.org/officeDocument/2006/relationships/slide" Target="slides/slide10.xml"/><Relationship Id="rId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4743AF-C98D-412F-9651-1F6CB4288225}" type="slidenum">
              <a:rPr lang="zh-TW" altLang="en-US"/>
              <a:pPr/>
              <a:t>2</a:t>
            </a:fld>
            <a:endParaRPr lang="en-US" altLang="zh-TW"/>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499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658721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96171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75959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985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98758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1274122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2684888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631855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1315936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0726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826565"/>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5" Type="http://schemas.openxmlformats.org/officeDocument/2006/relationships/image" Target="../media/image1.jpg"/><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Rectangle 10"/>
          <p:cNvSpPr>
            <a:spLocks noGrp="1" noChangeArrowheads="1"/>
          </p:cNvSpPr>
          <p:nvPr>
            <p:ph type="ctrTitle"/>
          </p:nvPr>
        </p:nvSpPr>
        <p:spPr>
          <a:xfrm>
            <a:off x="1131837" y="2054942"/>
            <a:ext cx="7393038" cy="1509712"/>
          </a:xfrm>
          <a:noFill/>
          <a:ln/>
        </p:spPr>
        <p:txBody>
          <a:bodyPr vert="horz" lIns="91440" tIns="45720" rIns="91440" bIns="45720" rtlCol="0" anchor="b">
            <a:noAutofit/>
          </a:bodyPr>
          <a:lstStyle/>
          <a:p>
            <a:r>
              <a:rPr lang="en-US" altLang="zh-TW" sz="4400" dirty="0">
                <a:solidFill>
                  <a:srgbClr val="4F81BD"/>
                </a:solidFill>
                <a:latin typeface="+mn-lt"/>
              </a:rPr>
              <a:t>TONG HSING ELECTRONIC IND., LTD.</a:t>
            </a:r>
          </a:p>
        </p:txBody>
      </p:sp>
      <p:sp>
        <p:nvSpPr>
          <p:cNvPr id="2059" name="Rectangle 11"/>
          <p:cNvSpPr>
            <a:spLocks noChangeArrowheads="1"/>
          </p:cNvSpPr>
          <p:nvPr/>
        </p:nvSpPr>
        <p:spPr bwMode="auto">
          <a:xfrm>
            <a:off x="1495425" y="3798888"/>
            <a:ext cx="5575300" cy="1600438"/>
          </a:xfrm>
          <a:prstGeom prst="rect">
            <a:avLst/>
          </a:prstGeom>
          <a:noFill/>
          <a:ln w="9525">
            <a:noFill/>
            <a:miter lim="800000"/>
            <a:headEnd/>
            <a:tailEnd/>
          </a:ln>
          <a:effectLst/>
        </p:spPr>
        <p:txBody>
          <a:bodyPr wrap="square">
            <a:spAutoFit/>
          </a:bodyPr>
          <a:lstStyle/>
          <a:p>
            <a:pPr>
              <a:spcBef>
                <a:spcPct val="25000"/>
              </a:spcBef>
            </a:pPr>
            <a:r>
              <a:rPr lang="en-US" altLang="zh-TW" sz="2800" dirty="0">
                <a:solidFill>
                  <a:srgbClr val="4F81BD"/>
                </a:solidFill>
                <a:latin typeface="Arial" charset="0"/>
                <a:ea typeface="新細明體" pitchFamily="18" charset="-120"/>
              </a:rPr>
              <a:t>Second Quarter 2022</a:t>
            </a:r>
          </a:p>
          <a:p>
            <a:pPr>
              <a:spcBef>
                <a:spcPct val="25000"/>
              </a:spcBef>
            </a:pPr>
            <a:r>
              <a:rPr lang="en-US" altLang="zh-TW" sz="2800" dirty="0">
                <a:solidFill>
                  <a:srgbClr val="4F81BD"/>
                </a:solidFill>
                <a:latin typeface="Arial" charset="0"/>
                <a:ea typeface="新細明體" pitchFamily="18" charset="-120"/>
              </a:rPr>
              <a:t>Earnings Result </a:t>
            </a:r>
          </a:p>
          <a:p>
            <a:pPr>
              <a:spcBef>
                <a:spcPct val="25000"/>
              </a:spcBef>
            </a:pPr>
            <a:r>
              <a:rPr lang="en-US" altLang="zh-TW" sz="2800" dirty="0">
                <a:solidFill>
                  <a:srgbClr val="4F81BD"/>
                </a:solidFill>
                <a:latin typeface="Arial" charset="0"/>
                <a:ea typeface="新細明體" pitchFamily="18" charset="-120"/>
              </a:rPr>
              <a:t>Aug 12th, 2022 </a:t>
            </a:r>
            <a:endParaRPr lang="zh-TW" altLang="en-US" sz="2800" dirty="0">
              <a:solidFill>
                <a:srgbClr val="4F81BD"/>
              </a:solidFill>
              <a:latin typeface="Arial" charset="0"/>
              <a:ea typeface="新細明體" pitchFamily="18" charset="-120"/>
            </a:endParaRPr>
          </a:p>
        </p:txBody>
      </p:sp>
      <p:pic>
        <p:nvPicPr>
          <p:cNvPr id="16" name="圖片 15" descr="一張含有 文字 的圖片&#10;&#10;自動產生的描述">
            <a:extLst>
              <a:ext uri="{FF2B5EF4-FFF2-40B4-BE49-F238E27FC236}">
                <a16:creationId xmlns:a16="http://schemas.microsoft.com/office/drawing/2014/main" id="{84AF746C-CC36-5F7C-D9CB-FA4C70F0BF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030B2B11-7644-EDE2-2514-968D9AB4295B}"/>
              </a:ext>
            </a:extLst>
          </p:cNvPr>
          <p:cNvPicPr>
            <a:picLocks noChangeAspect="1"/>
          </p:cNvPicPr>
          <p:nvPr/>
        </p:nvPicPr>
        <p:blipFill>
          <a:blip r:embed="rId2"/>
          <a:stretch>
            <a:fillRect/>
          </a:stretch>
        </p:blipFill>
        <p:spPr>
          <a:xfrm>
            <a:off x="499387" y="752624"/>
            <a:ext cx="11193226" cy="5352752"/>
          </a:xfrm>
          <a:prstGeom prst="rect">
            <a:avLst/>
          </a:prstGeom>
        </p:spPr>
      </p:pic>
      <p:sp>
        <p:nvSpPr>
          <p:cNvPr id="218116" name="Rectangle 4"/>
          <p:cNvSpPr>
            <a:spLocks noChangeArrowheads="1"/>
          </p:cNvSpPr>
          <p:nvPr/>
        </p:nvSpPr>
        <p:spPr bwMode="auto">
          <a:xfrm>
            <a:off x="2095499" y="80630"/>
            <a:ext cx="7772400" cy="685800"/>
          </a:xfrm>
          <a:prstGeom prst="rect">
            <a:avLst/>
          </a:prstGeom>
          <a:noFill/>
          <a:ln w="9525">
            <a:noFill/>
            <a:miter lim="800000"/>
            <a:headEnd/>
            <a:tailEnd/>
          </a:ln>
          <a:effectLst>
            <a:outerShdw dist="35921" dir="2700000" algn="ctr" rotWithShape="0">
              <a:srgbClr val="FFFF66"/>
            </a:outerShdw>
          </a:effectLst>
        </p:spPr>
        <p:txBody>
          <a:bodyPr anchor="ctr"/>
          <a:lstStyle/>
          <a:p>
            <a:pPr algn="ctr">
              <a:defRPr/>
            </a:pPr>
            <a: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t>Tong </a:t>
            </a:r>
            <a:r>
              <a:rPr lang="en-US" altLang="zh-TW" sz="3200" b="0" u="sng" dirty="0" err="1">
                <a:solidFill>
                  <a:srgbClr val="000099"/>
                </a:solidFill>
                <a:latin typeface="Calibri Light" panose="020F0302020204030204" pitchFamily="34" charset="0"/>
                <a:ea typeface="新細明體" pitchFamily="18" charset="-120"/>
                <a:cs typeface="Calibri Light" panose="020F0302020204030204" pitchFamily="34" charset="0"/>
              </a:rPr>
              <a:t>Hsing</a:t>
            </a:r>
            <a: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t> Revenue History</a:t>
            </a:r>
          </a:p>
        </p:txBody>
      </p:sp>
      <p:sp>
        <p:nvSpPr>
          <p:cNvPr id="21" name="Text Box 17"/>
          <p:cNvSpPr txBox="1">
            <a:spLocks noChangeArrowheads="1"/>
          </p:cNvSpPr>
          <p:nvPr/>
        </p:nvSpPr>
        <p:spPr bwMode="auto">
          <a:xfrm>
            <a:off x="3787554" y="3645445"/>
            <a:ext cx="844269"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+37</a:t>
            </a:r>
            <a:r>
              <a:rPr lang="zh-TW" altLang="en-US" sz="1600" b="1" dirty="0">
                <a:solidFill>
                  <a:srgbClr val="FF3300"/>
                </a:solidFill>
                <a:latin typeface="Century Gothic" pitchFamily="34" charset="0"/>
                <a:ea typeface="新細明體" pitchFamily="18" charset="-120"/>
              </a:rPr>
              <a:t>%</a:t>
            </a:r>
          </a:p>
        </p:txBody>
      </p:sp>
      <p:sp>
        <p:nvSpPr>
          <p:cNvPr id="34" name="Text Box 17"/>
          <p:cNvSpPr txBox="1">
            <a:spLocks noChangeArrowheads="1"/>
          </p:cNvSpPr>
          <p:nvPr/>
        </p:nvSpPr>
        <p:spPr bwMode="auto">
          <a:xfrm>
            <a:off x="5870156" y="3097349"/>
            <a:ext cx="801918"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+36</a:t>
            </a:r>
            <a:r>
              <a:rPr lang="zh-TW" altLang="en-US" sz="1600" b="1" dirty="0">
                <a:solidFill>
                  <a:srgbClr val="FF3300"/>
                </a:solidFill>
                <a:latin typeface="Century Gothic" pitchFamily="34" charset="0"/>
                <a:ea typeface="新細明體" pitchFamily="18" charset="-120"/>
              </a:rPr>
              <a:t>%</a:t>
            </a:r>
          </a:p>
        </p:txBody>
      </p:sp>
      <p:sp>
        <p:nvSpPr>
          <p:cNvPr id="39" name="Text Box 17">
            <a:extLst>
              <a:ext uri="{FF2B5EF4-FFF2-40B4-BE49-F238E27FC236}">
                <a16:creationId xmlns:a16="http://schemas.microsoft.com/office/drawing/2014/main" id="{AECB7D08-80E7-4D58-80BE-953DA4315DB9}"/>
              </a:ext>
            </a:extLst>
          </p:cNvPr>
          <p:cNvSpPr txBox="1">
            <a:spLocks noChangeArrowheads="1"/>
          </p:cNvSpPr>
          <p:nvPr/>
        </p:nvSpPr>
        <p:spPr bwMode="auto">
          <a:xfrm>
            <a:off x="8311535" y="4294646"/>
            <a:ext cx="624320"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+8</a:t>
            </a:r>
            <a:r>
              <a:rPr lang="zh-TW" altLang="en-US" sz="1600" b="1" dirty="0">
                <a:solidFill>
                  <a:srgbClr val="FF3300"/>
                </a:solidFill>
                <a:latin typeface="Century Gothic" pitchFamily="34" charset="0"/>
                <a:ea typeface="新細明體" pitchFamily="18" charset="-120"/>
              </a:rPr>
              <a:t>%</a:t>
            </a:r>
          </a:p>
        </p:txBody>
      </p:sp>
      <p:pic>
        <p:nvPicPr>
          <p:cNvPr id="10" name="圖片 9" descr="一張含有 文字 的圖片&#10;&#10;自動產生的描述">
            <a:extLst>
              <a:ext uri="{FF2B5EF4-FFF2-40B4-BE49-F238E27FC236}">
                <a16:creationId xmlns:a16="http://schemas.microsoft.com/office/drawing/2014/main" id="{12A06DD3-DDB7-6B93-B42F-BDCCF09B04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1" name="矩形 10">
            <a:extLst>
              <a:ext uri="{FF2B5EF4-FFF2-40B4-BE49-F238E27FC236}">
                <a16:creationId xmlns:a16="http://schemas.microsoft.com/office/drawing/2014/main" id="{92A89660-BF48-263E-E0BC-ACE22CF3A6AE}"/>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2" name="矩形 11">
            <a:extLst>
              <a:ext uri="{FF2B5EF4-FFF2-40B4-BE49-F238E27FC236}">
                <a16:creationId xmlns:a16="http://schemas.microsoft.com/office/drawing/2014/main" id="{E77390C6-41A7-67AF-38CD-9D4F508738E8}"/>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2" name="Text Box 108">
            <a:extLst>
              <a:ext uri="{FF2B5EF4-FFF2-40B4-BE49-F238E27FC236}">
                <a16:creationId xmlns:a16="http://schemas.microsoft.com/office/drawing/2014/main" id="{004EC42B-9CD1-4590-EAF6-64A608DB3FC8}"/>
              </a:ext>
            </a:extLst>
          </p:cNvPr>
          <p:cNvSpPr txBox="1">
            <a:spLocks noChangeArrowheads="1"/>
          </p:cNvSpPr>
          <p:nvPr/>
        </p:nvSpPr>
        <p:spPr bwMode="auto">
          <a:xfrm>
            <a:off x="596766" y="764579"/>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Tree>
    <p:extLst>
      <p:ext uri="{BB962C8B-B14F-4D97-AF65-F5344CB8AC3E}">
        <p14:creationId xmlns:p14="http://schemas.microsoft.com/office/powerpoint/2010/main" val="1079286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ChangeArrowheads="1"/>
          </p:cNvSpPr>
          <p:nvPr/>
        </p:nvSpPr>
        <p:spPr bwMode="auto">
          <a:xfrm>
            <a:off x="2389981" y="10631"/>
            <a:ext cx="7412038" cy="914400"/>
          </a:xfrm>
          <a:prstGeom prst="rect">
            <a:avLst/>
          </a:prstGeom>
          <a:noFill/>
          <a:ln w="9525">
            <a:noFill/>
            <a:miter lim="800000"/>
            <a:headEnd/>
            <a:tailEnd/>
          </a:ln>
          <a:effectLst>
            <a:outerShdw dist="35921" dir="2700000" algn="ctr" rotWithShape="0">
              <a:srgbClr val="FFFF66"/>
            </a:outerShdw>
          </a:effectLst>
        </p:spPr>
        <p:txBody>
          <a:bodyPr anchor="ctr"/>
          <a:lstStyle/>
          <a:p>
            <a:pPr algn="ctr">
              <a:defRPr/>
            </a:pPr>
            <a: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t>Tong </a:t>
            </a:r>
            <a:r>
              <a:rPr lang="en-US" altLang="zh-TW" sz="3200" b="0" u="sng" dirty="0" err="1">
                <a:solidFill>
                  <a:srgbClr val="000099"/>
                </a:solidFill>
                <a:latin typeface="Calibri Light" panose="020F0302020204030204" pitchFamily="34" charset="0"/>
                <a:ea typeface="新細明體" pitchFamily="18" charset="-120"/>
                <a:cs typeface="Calibri Light" panose="020F0302020204030204" pitchFamily="34" charset="0"/>
              </a:rPr>
              <a:t>Hsing</a:t>
            </a:r>
            <a: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t> Quarterly Revenue</a:t>
            </a:r>
          </a:p>
        </p:txBody>
      </p:sp>
      <p:pic>
        <p:nvPicPr>
          <p:cNvPr id="2" name="圖片 1">
            <a:extLst>
              <a:ext uri="{FF2B5EF4-FFF2-40B4-BE49-F238E27FC236}">
                <a16:creationId xmlns:a16="http://schemas.microsoft.com/office/drawing/2014/main" id="{0D247072-4025-6F7E-E726-6F51D998DADE}"/>
              </a:ext>
            </a:extLst>
          </p:cNvPr>
          <p:cNvPicPr>
            <a:picLocks noChangeAspect="1"/>
          </p:cNvPicPr>
          <p:nvPr/>
        </p:nvPicPr>
        <p:blipFill>
          <a:blip r:embed="rId2"/>
          <a:stretch>
            <a:fillRect/>
          </a:stretch>
        </p:blipFill>
        <p:spPr>
          <a:xfrm>
            <a:off x="-212651" y="1253707"/>
            <a:ext cx="12727172" cy="5159793"/>
          </a:xfrm>
          <a:prstGeom prst="rect">
            <a:avLst/>
          </a:prstGeom>
        </p:spPr>
      </p:pic>
      <p:pic>
        <p:nvPicPr>
          <p:cNvPr id="8" name="圖片 7" descr="一張含有 文字 的圖片&#10;&#10;自動產生的描述">
            <a:extLst>
              <a:ext uri="{FF2B5EF4-FFF2-40B4-BE49-F238E27FC236}">
                <a16:creationId xmlns:a16="http://schemas.microsoft.com/office/drawing/2014/main" id="{1301719E-AC4A-B8C3-2FCC-9916475A18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9" name="矩形 8">
            <a:extLst>
              <a:ext uri="{FF2B5EF4-FFF2-40B4-BE49-F238E27FC236}">
                <a16:creationId xmlns:a16="http://schemas.microsoft.com/office/drawing/2014/main" id="{C61D9AF6-56F4-A761-7CED-5D355C17E453}"/>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0" name="矩形 9">
            <a:extLst>
              <a:ext uri="{FF2B5EF4-FFF2-40B4-BE49-F238E27FC236}">
                <a16:creationId xmlns:a16="http://schemas.microsoft.com/office/drawing/2014/main" id="{30582B2E-151E-B5A8-9B37-490F7DCB2982}"/>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3" name="Text Box 108">
            <a:extLst>
              <a:ext uri="{FF2B5EF4-FFF2-40B4-BE49-F238E27FC236}">
                <a16:creationId xmlns:a16="http://schemas.microsoft.com/office/drawing/2014/main" id="{E8CE9631-88E7-0357-279B-2D23017FFCCE}"/>
              </a:ext>
            </a:extLst>
          </p:cNvPr>
          <p:cNvSpPr txBox="1">
            <a:spLocks noChangeArrowheads="1"/>
          </p:cNvSpPr>
          <p:nvPr/>
        </p:nvSpPr>
        <p:spPr bwMode="auto">
          <a:xfrm>
            <a:off x="596766" y="764579"/>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Tree>
    <p:extLst>
      <p:ext uri="{BB962C8B-B14F-4D97-AF65-F5344CB8AC3E}">
        <p14:creationId xmlns:p14="http://schemas.microsoft.com/office/powerpoint/2010/main" val="2799997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9D58EC72-631B-E55A-C825-D44B7AAFD09F}"/>
              </a:ext>
            </a:extLst>
          </p:cNvPr>
          <p:cNvPicPr>
            <a:picLocks noChangeAspect="1"/>
          </p:cNvPicPr>
          <p:nvPr/>
        </p:nvPicPr>
        <p:blipFill>
          <a:blip r:embed="rId2"/>
          <a:stretch>
            <a:fillRect/>
          </a:stretch>
        </p:blipFill>
        <p:spPr>
          <a:xfrm>
            <a:off x="7968" y="590390"/>
            <a:ext cx="12109180" cy="5836305"/>
          </a:xfrm>
          <a:prstGeom prst="rect">
            <a:avLst/>
          </a:prstGeom>
        </p:spPr>
      </p:pic>
      <p:sp>
        <p:nvSpPr>
          <p:cNvPr id="109571" name="Rectangle 3"/>
          <p:cNvSpPr>
            <a:spLocks noChangeArrowheads="1"/>
          </p:cNvSpPr>
          <p:nvPr/>
        </p:nvSpPr>
        <p:spPr bwMode="auto">
          <a:xfrm>
            <a:off x="2171700" y="116645"/>
            <a:ext cx="7848600" cy="914400"/>
          </a:xfrm>
          <a:prstGeom prst="rect">
            <a:avLst/>
          </a:prstGeom>
          <a:noFill/>
          <a:ln w="9525">
            <a:noFill/>
            <a:miter lim="800000"/>
            <a:headEnd/>
            <a:tailEnd/>
          </a:ln>
          <a:effectLst>
            <a:outerShdw dist="35921" dir="2700000" algn="ctr" rotWithShape="0">
              <a:srgbClr val="FFFF66"/>
            </a:outerShdw>
          </a:effectLst>
        </p:spPr>
        <p:txBody>
          <a:bodyPr anchor="ctr"/>
          <a:lstStyle/>
          <a:p>
            <a:pPr algn="ctr">
              <a:defRPr/>
            </a:pPr>
            <a: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t>RF Module </a:t>
            </a:r>
            <a:b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br>
            <a: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t>Quarterly Revenue Trend</a:t>
            </a:r>
          </a:p>
        </p:txBody>
      </p:sp>
      <p:pic>
        <p:nvPicPr>
          <p:cNvPr id="5" name="圖片 4">
            <a:extLst>
              <a:ext uri="{FF2B5EF4-FFF2-40B4-BE49-F238E27FC236}">
                <a16:creationId xmlns:a16="http://schemas.microsoft.com/office/drawing/2014/main" id="{D0EC458B-3DF3-2D99-FFDB-2281BF5A3C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9273" y="87917"/>
            <a:ext cx="1287875" cy="1011902"/>
          </a:xfrm>
          <a:prstGeom prst="rect">
            <a:avLst/>
          </a:prstGeom>
        </p:spPr>
      </p:pic>
      <p:pic>
        <p:nvPicPr>
          <p:cNvPr id="9" name="圖片 8" descr="一張含有 文字 的圖片&#10;&#10;自動產生的描述">
            <a:extLst>
              <a:ext uri="{FF2B5EF4-FFF2-40B4-BE49-F238E27FC236}">
                <a16:creationId xmlns:a16="http://schemas.microsoft.com/office/drawing/2014/main" id="{EC2B953A-D516-BB17-B170-CEAFC49750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0" name="矩形 9">
            <a:extLst>
              <a:ext uri="{FF2B5EF4-FFF2-40B4-BE49-F238E27FC236}">
                <a16:creationId xmlns:a16="http://schemas.microsoft.com/office/drawing/2014/main" id="{AFBE4E9C-ED99-901D-65FF-5CFF3C9292DE}"/>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1" name="矩形 10">
            <a:extLst>
              <a:ext uri="{FF2B5EF4-FFF2-40B4-BE49-F238E27FC236}">
                <a16:creationId xmlns:a16="http://schemas.microsoft.com/office/drawing/2014/main" id="{2BA12793-1665-98D0-8447-2975BB6E87B1}"/>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2" name="Text Box 108">
            <a:extLst>
              <a:ext uri="{FF2B5EF4-FFF2-40B4-BE49-F238E27FC236}">
                <a16:creationId xmlns:a16="http://schemas.microsoft.com/office/drawing/2014/main" id="{EAC4D394-8B75-059B-CA12-14C751A0AA1B}"/>
              </a:ext>
            </a:extLst>
          </p:cNvPr>
          <p:cNvSpPr txBox="1">
            <a:spLocks noChangeArrowheads="1"/>
          </p:cNvSpPr>
          <p:nvPr/>
        </p:nvSpPr>
        <p:spPr bwMode="auto">
          <a:xfrm>
            <a:off x="596766" y="764579"/>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Tree>
    <p:extLst>
      <p:ext uri="{BB962C8B-B14F-4D97-AF65-F5344CB8AC3E}">
        <p14:creationId xmlns:p14="http://schemas.microsoft.com/office/powerpoint/2010/main" val="3197211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圖片 2">
            <a:extLst>
              <a:ext uri="{FF2B5EF4-FFF2-40B4-BE49-F238E27FC236}">
                <a16:creationId xmlns:a16="http://schemas.microsoft.com/office/drawing/2014/main" id="{6239DB65-08E4-FA3A-4FBB-E35F38CFBFF8}"/>
              </a:ext>
            </a:extLst>
          </p:cNvPr>
          <p:cNvPicPr>
            <a:picLocks noChangeAspect="1"/>
          </p:cNvPicPr>
          <p:nvPr/>
        </p:nvPicPr>
        <p:blipFill>
          <a:blip r:embed="rId2"/>
          <a:stretch>
            <a:fillRect/>
          </a:stretch>
        </p:blipFill>
        <p:spPr>
          <a:xfrm>
            <a:off x="-33118" y="1384689"/>
            <a:ext cx="12101609" cy="5669771"/>
          </a:xfrm>
          <a:prstGeom prst="rect">
            <a:avLst/>
          </a:prstGeom>
        </p:spPr>
      </p:pic>
      <p:sp>
        <p:nvSpPr>
          <p:cNvPr id="110595" name="Rectangle 3"/>
          <p:cNvSpPr>
            <a:spLocks noChangeArrowheads="1"/>
          </p:cNvSpPr>
          <p:nvPr/>
        </p:nvSpPr>
        <p:spPr bwMode="auto">
          <a:xfrm>
            <a:off x="1524000" y="166973"/>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algn="ctr">
              <a:defRPr/>
            </a:pPr>
            <a: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t>Hybrid Modules &amp; Specialty Packaging</a:t>
            </a:r>
            <a:b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br>
            <a: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t>Quarterly Revenue Trend</a:t>
            </a:r>
          </a:p>
        </p:txBody>
      </p:sp>
      <p:pic>
        <p:nvPicPr>
          <p:cNvPr id="6" name="圖片 5">
            <a:extLst>
              <a:ext uri="{FF2B5EF4-FFF2-40B4-BE49-F238E27FC236}">
                <a16:creationId xmlns:a16="http://schemas.microsoft.com/office/drawing/2014/main" id="{CD5BE848-43D6-E4E4-CD5B-85FB0A8D76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80991" y="147282"/>
            <a:ext cx="987500" cy="775893"/>
          </a:xfrm>
          <a:prstGeom prst="rect">
            <a:avLst/>
          </a:prstGeom>
        </p:spPr>
      </p:pic>
      <p:pic>
        <p:nvPicPr>
          <p:cNvPr id="8" name="圖片 7" descr="一張含有 文字 的圖片&#10;&#10;自動產生的描述">
            <a:extLst>
              <a:ext uri="{FF2B5EF4-FFF2-40B4-BE49-F238E27FC236}">
                <a16:creationId xmlns:a16="http://schemas.microsoft.com/office/drawing/2014/main" id="{6D0337EE-5C24-D631-96F8-284451AE12A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0" name="矩形 9">
            <a:extLst>
              <a:ext uri="{FF2B5EF4-FFF2-40B4-BE49-F238E27FC236}">
                <a16:creationId xmlns:a16="http://schemas.microsoft.com/office/drawing/2014/main" id="{EF96F00A-9562-4923-75BE-902579F7B77F}"/>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1" name="矩形 10">
            <a:extLst>
              <a:ext uri="{FF2B5EF4-FFF2-40B4-BE49-F238E27FC236}">
                <a16:creationId xmlns:a16="http://schemas.microsoft.com/office/drawing/2014/main" id="{1BD13DDF-FB6C-72E7-3158-33A2F59F5C56}"/>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2" name="Text Box 108">
            <a:extLst>
              <a:ext uri="{FF2B5EF4-FFF2-40B4-BE49-F238E27FC236}">
                <a16:creationId xmlns:a16="http://schemas.microsoft.com/office/drawing/2014/main" id="{C5DD7967-6BA1-6BDB-56BB-C0CFE3032F8D}"/>
              </a:ext>
            </a:extLst>
          </p:cNvPr>
          <p:cNvSpPr txBox="1">
            <a:spLocks noChangeArrowheads="1"/>
          </p:cNvSpPr>
          <p:nvPr/>
        </p:nvSpPr>
        <p:spPr bwMode="auto">
          <a:xfrm>
            <a:off x="596766" y="764579"/>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Tree>
    <p:extLst>
      <p:ext uri="{BB962C8B-B14F-4D97-AF65-F5344CB8AC3E}">
        <p14:creationId xmlns:p14="http://schemas.microsoft.com/office/powerpoint/2010/main" val="2700720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圖片 5">
            <a:extLst>
              <a:ext uri="{FF2B5EF4-FFF2-40B4-BE49-F238E27FC236}">
                <a16:creationId xmlns:a16="http://schemas.microsoft.com/office/drawing/2014/main" id="{B4544C14-3742-3703-16EB-760D26C4F8A7}"/>
              </a:ext>
            </a:extLst>
          </p:cNvPr>
          <p:cNvPicPr>
            <a:picLocks noChangeAspect="1"/>
          </p:cNvPicPr>
          <p:nvPr/>
        </p:nvPicPr>
        <p:blipFill>
          <a:blip r:embed="rId2" cstate="print">
            <a:alphaModFix amt="85000"/>
            <a:extLst>
              <a:ext uri="{28A0092B-C50C-407E-A947-70E740481C1C}">
                <a14:useLocalDpi xmlns:a14="http://schemas.microsoft.com/office/drawing/2010/main" val="0"/>
              </a:ext>
            </a:extLst>
          </a:blip>
          <a:stretch>
            <a:fillRect/>
          </a:stretch>
        </p:blipFill>
        <p:spPr>
          <a:xfrm>
            <a:off x="11212483" y="0"/>
            <a:ext cx="1063377" cy="835510"/>
          </a:xfrm>
          <a:prstGeom prst="rect">
            <a:avLst/>
          </a:prstGeom>
        </p:spPr>
      </p:pic>
      <p:sp>
        <p:nvSpPr>
          <p:cNvPr id="111633" name="Rectangle 17"/>
          <p:cNvSpPr>
            <a:spLocks noChangeArrowheads="1"/>
          </p:cNvSpPr>
          <p:nvPr/>
        </p:nvSpPr>
        <p:spPr bwMode="auto">
          <a:xfrm>
            <a:off x="2171700" y="180928"/>
            <a:ext cx="7848600" cy="914400"/>
          </a:xfrm>
          <a:prstGeom prst="rect">
            <a:avLst/>
          </a:prstGeom>
          <a:noFill/>
          <a:ln w="9525">
            <a:noFill/>
            <a:miter lim="800000"/>
            <a:headEnd/>
            <a:tailEnd/>
          </a:ln>
          <a:effectLst>
            <a:outerShdw dist="35921" dir="2700000" algn="ctr" rotWithShape="0">
              <a:srgbClr val="FFFF66"/>
            </a:outerShdw>
          </a:effectLst>
        </p:spPr>
        <p:txBody>
          <a:bodyPr anchor="ctr"/>
          <a:lstStyle/>
          <a:p>
            <a:pPr algn="ctr">
              <a:defRPr/>
            </a:pPr>
            <a: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t>Ceramic Metallized Substrate</a:t>
            </a:r>
            <a:b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br>
            <a: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t>Quarterly Revenue Trend</a:t>
            </a:r>
          </a:p>
        </p:txBody>
      </p:sp>
      <p:pic>
        <p:nvPicPr>
          <p:cNvPr id="3" name="圖片 2">
            <a:extLst>
              <a:ext uri="{FF2B5EF4-FFF2-40B4-BE49-F238E27FC236}">
                <a16:creationId xmlns:a16="http://schemas.microsoft.com/office/drawing/2014/main" id="{0FE20DAF-BE62-7032-0EE3-072A39E7B005}"/>
              </a:ext>
            </a:extLst>
          </p:cNvPr>
          <p:cNvPicPr>
            <a:picLocks noChangeAspect="1"/>
          </p:cNvPicPr>
          <p:nvPr/>
        </p:nvPicPr>
        <p:blipFill>
          <a:blip r:embed="rId3"/>
          <a:stretch>
            <a:fillRect/>
          </a:stretch>
        </p:blipFill>
        <p:spPr>
          <a:xfrm>
            <a:off x="76200" y="1095328"/>
            <a:ext cx="11982449" cy="5577990"/>
          </a:xfrm>
          <a:prstGeom prst="rect">
            <a:avLst/>
          </a:prstGeom>
        </p:spPr>
      </p:pic>
      <p:pic>
        <p:nvPicPr>
          <p:cNvPr id="9" name="圖片 8" descr="一張含有 文字 的圖片&#10;&#10;自動產生的描述">
            <a:extLst>
              <a:ext uri="{FF2B5EF4-FFF2-40B4-BE49-F238E27FC236}">
                <a16:creationId xmlns:a16="http://schemas.microsoft.com/office/drawing/2014/main" id="{F0B81E5F-0C2D-00E5-C437-C5DCCCDA3D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0" name="矩形 9">
            <a:extLst>
              <a:ext uri="{FF2B5EF4-FFF2-40B4-BE49-F238E27FC236}">
                <a16:creationId xmlns:a16="http://schemas.microsoft.com/office/drawing/2014/main" id="{25A81C44-C5DE-E488-D00D-700F3E3256EA}"/>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1" name="矩形 10">
            <a:extLst>
              <a:ext uri="{FF2B5EF4-FFF2-40B4-BE49-F238E27FC236}">
                <a16:creationId xmlns:a16="http://schemas.microsoft.com/office/drawing/2014/main" id="{A3F0FDFC-B509-77DE-BB99-A8940EE6B845}"/>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2" name="Text Box 108">
            <a:extLst>
              <a:ext uri="{FF2B5EF4-FFF2-40B4-BE49-F238E27FC236}">
                <a16:creationId xmlns:a16="http://schemas.microsoft.com/office/drawing/2014/main" id="{5AC007F1-76E5-576B-1B8F-07EE1E5C0002}"/>
              </a:ext>
            </a:extLst>
          </p:cNvPr>
          <p:cNvSpPr txBox="1">
            <a:spLocks noChangeArrowheads="1"/>
          </p:cNvSpPr>
          <p:nvPr/>
        </p:nvSpPr>
        <p:spPr bwMode="auto">
          <a:xfrm>
            <a:off x="596766" y="764579"/>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Tree>
    <p:extLst>
      <p:ext uri="{BB962C8B-B14F-4D97-AF65-F5344CB8AC3E}">
        <p14:creationId xmlns:p14="http://schemas.microsoft.com/office/powerpoint/2010/main" val="1127592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ChangeArrowheads="1"/>
          </p:cNvSpPr>
          <p:nvPr/>
        </p:nvSpPr>
        <p:spPr bwMode="auto">
          <a:xfrm>
            <a:off x="2051858" y="102075"/>
            <a:ext cx="7848600" cy="914400"/>
          </a:xfrm>
          <a:prstGeom prst="rect">
            <a:avLst/>
          </a:prstGeom>
          <a:noFill/>
          <a:ln w="9525">
            <a:noFill/>
            <a:miter lim="800000"/>
            <a:headEnd/>
            <a:tailEnd/>
          </a:ln>
          <a:effectLst>
            <a:outerShdw dist="35921" dir="2700000" algn="ctr" rotWithShape="0">
              <a:srgbClr val="FFFF66"/>
            </a:outerShdw>
          </a:effectLst>
        </p:spPr>
        <p:txBody>
          <a:bodyPr anchor="ctr"/>
          <a:lstStyle/>
          <a:p>
            <a:pPr algn="ctr">
              <a:defRPr/>
            </a:pPr>
            <a: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t>Image Products</a:t>
            </a:r>
            <a:b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br>
            <a:r>
              <a:rPr lang="en-US" altLang="zh-TW" sz="3200" b="0" u="sng" dirty="0">
                <a:solidFill>
                  <a:srgbClr val="000099"/>
                </a:solidFill>
                <a:latin typeface="Calibri Light" panose="020F0302020204030204" pitchFamily="34" charset="0"/>
                <a:ea typeface="新細明體" pitchFamily="18" charset="-120"/>
                <a:cs typeface="Calibri Light" panose="020F0302020204030204" pitchFamily="34" charset="0"/>
              </a:rPr>
              <a:t>Quarterly Revenue Trend</a:t>
            </a:r>
          </a:p>
        </p:txBody>
      </p:sp>
      <p:grpSp>
        <p:nvGrpSpPr>
          <p:cNvPr id="4" name="群組 3">
            <a:extLst>
              <a:ext uri="{FF2B5EF4-FFF2-40B4-BE49-F238E27FC236}">
                <a16:creationId xmlns:a16="http://schemas.microsoft.com/office/drawing/2014/main" id="{DCD3061A-CC88-7948-C1AE-327D8213E2DD}"/>
              </a:ext>
            </a:extLst>
          </p:cNvPr>
          <p:cNvGrpSpPr/>
          <p:nvPr/>
        </p:nvGrpSpPr>
        <p:grpSpPr>
          <a:xfrm>
            <a:off x="11212483" y="102075"/>
            <a:ext cx="969826" cy="843855"/>
            <a:chOff x="11040695" y="102075"/>
            <a:chExt cx="1141614" cy="997743"/>
          </a:xfrm>
        </p:grpSpPr>
        <p:pic>
          <p:nvPicPr>
            <p:cNvPr id="5" name="圖片 4">
              <a:extLst>
                <a:ext uri="{FF2B5EF4-FFF2-40B4-BE49-F238E27FC236}">
                  <a16:creationId xmlns:a16="http://schemas.microsoft.com/office/drawing/2014/main" id="{4DEEDF62-AE1A-8B53-26F7-604E9AD8BAB0}"/>
                </a:ext>
              </a:extLst>
            </p:cNvPr>
            <p:cNvPicPr>
              <a:picLocks noChangeAspect="1"/>
            </p:cNvPicPr>
            <p:nvPr/>
          </p:nvPicPr>
          <p:blipFill>
            <a:blip r:embed="rId2" cstate="print">
              <a:alphaModFix amt="35000"/>
              <a:extLst>
                <a:ext uri="{28A0092B-C50C-407E-A947-70E740481C1C}">
                  <a14:useLocalDpi xmlns:a14="http://schemas.microsoft.com/office/drawing/2010/main" val="0"/>
                </a:ext>
              </a:extLst>
            </a:blip>
            <a:stretch>
              <a:fillRect/>
            </a:stretch>
          </p:blipFill>
          <p:spPr>
            <a:xfrm>
              <a:off x="11091406" y="102075"/>
              <a:ext cx="966206" cy="75916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7" name="圖片 6">
              <a:extLst>
                <a:ext uri="{FF2B5EF4-FFF2-40B4-BE49-F238E27FC236}">
                  <a16:creationId xmlns:a16="http://schemas.microsoft.com/office/drawing/2014/main" id="{7E8A0A07-93CD-1A2E-322B-737A77D075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0695" y="202836"/>
              <a:ext cx="1141614" cy="896982"/>
            </a:xfrm>
            <a:prstGeom prst="rect">
              <a:avLst/>
            </a:prstGeom>
          </p:spPr>
        </p:pic>
      </p:grpSp>
      <p:pic>
        <p:nvPicPr>
          <p:cNvPr id="3" name="圖片 2">
            <a:extLst>
              <a:ext uri="{FF2B5EF4-FFF2-40B4-BE49-F238E27FC236}">
                <a16:creationId xmlns:a16="http://schemas.microsoft.com/office/drawing/2014/main" id="{C88052C5-F146-D6C2-FA87-F96267897087}"/>
              </a:ext>
            </a:extLst>
          </p:cNvPr>
          <p:cNvPicPr>
            <a:picLocks noChangeAspect="1"/>
          </p:cNvPicPr>
          <p:nvPr/>
        </p:nvPicPr>
        <p:blipFill>
          <a:blip r:embed="rId4"/>
          <a:stretch>
            <a:fillRect/>
          </a:stretch>
        </p:blipFill>
        <p:spPr>
          <a:xfrm>
            <a:off x="161925" y="1371600"/>
            <a:ext cx="11791949" cy="4933949"/>
          </a:xfrm>
          <a:prstGeom prst="rect">
            <a:avLst/>
          </a:prstGeom>
        </p:spPr>
      </p:pic>
      <p:pic>
        <p:nvPicPr>
          <p:cNvPr id="11" name="圖片 10" descr="一張含有 文字 的圖片&#10;&#10;自動產生的描述">
            <a:extLst>
              <a:ext uri="{FF2B5EF4-FFF2-40B4-BE49-F238E27FC236}">
                <a16:creationId xmlns:a16="http://schemas.microsoft.com/office/drawing/2014/main" id="{2A64FA53-C4B6-6D19-6801-08F86DBBECF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2" name="矩形 11">
            <a:extLst>
              <a:ext uri="{FF2B5EF4-FFF2-40B4-BE49-F238E27FC236}">
                <a16:creationId xmlns:a16="http://schemas.microsoft.com/office/drawing/2014/main" id="{2D969D58-B821-9BE4-EB82-CC73766A161F}"/>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3" name="矩形 12">
            <a:extLst>
              <a:ext uri="{FF2B5EF4-FFF2-40B4-BE49-F238E27FC236}">
                <a16:creationId xmlns:a16="http://schemas.microsoft.com/office/drawing/2014/main" id="{4D930A70-589F-3747-1D1E-D186B61BFC7C}"/>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2" name="Text Box 108">
            <a:extLst>
              <a:ext uri="{FF2B5EF4-FFF2-40B4-BE49-F238E27FC236}">
                <a16:creationId xmlns:a16="http://schemas.microsoft.com/office/drawing/2014/main" id="{420ED678-8C0D-8523-7131-3AA6BDC18946}"/>
              </a:ext>
            </a:extLst>
          </p:cNvPr>
          <p:cNvSpPr txBox="1">
            <a:spLocks noChangeArrowheads="1"/>
          </p:cNvSpPr>
          <p:nvPr/>
        </p:nvSpPr>
        <p:spPr bwMode="auto">
          <a:xfrm>
            <a:off x="596766" y="764579"/>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Tree>
    <p:extLst>
      <p:ext uri="{BB962C8B-B14F-4D97-AF65-F5344CB8AC3E}">
        <p14:creationId xmlns:p14="http://schemas.microsoft.com/office/powerpoint/2010/main" val="184089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8713" name="Rectangle 328712">
            <a:extLst>
              <a:ext uri="{FF2B5EF4-FFF2-40B4-BE49-F238E27FC236}">
                <a16:creationId xmlns:a16="http://schemas.microsoft.com/office/drawing/2014/main" id="{EB8A1B5F-0801-4AFF-A489-335B6A851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8715" name="Rectangle 328714">
            <a:extLst>
              <a:ext uri="{FF2B5EF4-FFF2-40B4-BE49-F238E27FC236}">
                <a16:creationId xmlns:a16="http://schemas.microsoft.com/office/drawing/2014/main" id="{06201B52-6441-4DBA-BACE-2359775817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28717" name="Straight Connector 328716">
            <a:extLst>
              <a:ext uri="{FF2B5EF4-FFF2-40B4-BE49-F238E27FC236}">
                <a16:creationId xmlns:a16="http://schemas.microsoft.com/office/drawing/2014/main" id="{89DF3DBB-17DD-4058-A944-5578E18A031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28719" name="Rectangle 328718">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8708" name="Rectangle 4"/>
          <p:cNvSpPr>
            <a:spLocks noGrp="1" noChangeArrowheads="1"/>
          </p:cNvSpPr>
          <p:nvPr>
            <p:ph type="title" idx="4294967295"/>
          </p:nvPr>
        </p:nvSpPr>
        <p:spPr>
          <a:xfrm>
            <a:off x="1097280" y="758952"/>
            <a:ext cx="10058400" cy="3892168"/>
          </a:xfrm>
        </p:spPr>
        <p:txBody>
          <a:bodyPr vert="horz" lIns="91440" tIns="45720" rIns="91440" bIns="45720" rtlCol="0" anchor="b">
            <a:normAutofit/>
          </a:bodyPr>
          <a:lstStyle/>
          <a:p>
            <a:r>
              <a:rPr lang="en-US" altLang="zh-TW" sz="8000">
                <a:solidFill>
                  <a:schemeClr val="tx1">
                    <a:lumMod val="85000"/>
                    <a:lumOff val="15000"/>
                  </a:schemeClr>
                </a:solidFill>
              </a:rPr>
              <a:t>	</a:t>
            </a:r>
          </a:p>
        </p:txBody>
      </p:sp>
      <p:sp>
        <p:nvSpPr>
          <p:cNvPr id="328721" name="Rectangle 328720">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8723" name="Rectangle 328722">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4" name="圖片 3" descr="一張含有 文字 的圖片&#10;&#10;自動產生的描述">
            <a:extLst>
              <a:ext uri="{FF2B5EF4-FFF2-40B4-BE49-F238E27FC236}">
                <a16:creationId xmlns:a16="http://schemas.microsoft.com/office/drawing/2014/main" id="{1C6A5692-0996-99DB-E533-477270C388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1" name="Text Box 2">
            <a:extLst>
              <a:ext uri="{FF2B5EF4-FFF2-40B4-BE49-F238E27FC236}">
                <a16:creationId xmlns:a16="http://schemas.microsoft.com/office/drawing/2014/main" id="{BA3A1AD4-518F-8AA4-26ED-F65C8C7EB737}"/>
              </a:ext>
            </a:extLst>
          </p:cNvPr>
          <p:cNvSpPr txBox="1">
            <a:spLocks noChangeArrowheads="1"/>
          </p:cNvSpPr>
          <p:nvPr/>
        </p:nvSpPr>
        <p:spPr bwMode="auto">
          <a:xfrm>
            <a:off x="3286125" y="2579689"/>
            <a:ext cx="4314825" cy="769441"/>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altLang="zh-TW" sz="4400" b="0" i="0" u="none" strike="noStrike" kern="1200" cap="none" spc="0" normalizeH="0" baseline="0" noProof="0" dirty="0">
                <a:ln>
                  <a:noFill/>
                </a:ln>
                <a:solidFill>
                  <a:srgbClr val="2683C6"/>
                </a:solidFill>
                <a:effectLst/>
                <a:uLnTx/>
                <a:uFillTx/>
                <a:latin typeface="Calibri" panose="020F0502020204030204"/>
                <a:ea typeface="新細明體" pitchFamily="18" charset="-120"/>
                <a:cs typeface="+mn-cs"/>
              </a:rPr>
              <a:t>  www.theil.com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328708"/>
                                        </p:tgtEl>
                                        <p:attrNameLst>
                                          <p:attrName>style.visibility</p:attrName>
                                        </p:attrNameLst>
                                      </p:cBhvr>
                                      <p:to>
                                        <p:strVal val="visible"/>
                                      </p:to>
                                    </p:set>
                                    <p:animEffect transition="in" filter="fade">
                                      <p:cBhvr>
                                        <p:cTn id="7" dur="400"/>
                                        <p:tgtEl>
                                          <p:spTgt spid="328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870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12"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13"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501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15"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84995" name="Rectangle 3"/>
          <p:cNvSpPr>
            <a:spLocks noChangeArrowheads="1"/>
          </p:cNvSpPr>
          <p:nvPr/>
        </p:nvSpPr>
        <p:spPr bwMode="auto">
          <a:xfrm>
            <a:off x="990932" y="286603"/>
            <a:ext cx="6750987" cy="1450757"/>
          </a:xfrm>
          <a:prstGeom prst="rect">
            <a:avLst/>
          </a:prstGeom>
        </p:spPr>
        <p:txBody>
          <a:bodyPr vert="horz" lIns="91440" tIns="45720" rIns="91440" bIns="45720" rtlCol="0" anchor="b">
            <a:normAutofit/>
          </a:bodyPr>
          <a:lstStyle/>
          <a:p>
            <a:pPr defTabSz="914400">
              <a:lnSpc>
                <a:spcPct val="85000"/>
              </a:lnSpc>
              <a:spcBef>
                <a:spcPct val="0"/>
              </a:spcBef>
              <a:spcAft>
                <a:spcPts val="600"/>
              </a:spcAft>
            </a:pPr>
            <a:r>
              <a:rPr lang="en-US" altLang="zh-TW" sz="4800" u="sng" spc="-50">
                <a:solidFill>
                  <a:schemeClr val="accent2"/>
                </a:solidFill>
                <a:latin typeface="+mj-lt"/>
                <a:ea typeface="+mj-ea"/>
                <a:cs typeface="+mj-cs"/>
              </a:rPr>
              <a:t>Disclaimer</a:t>
            </a:r>
          </a:p>
        </p:txBody>
      </p:sp>
      <p:sp>
        <p:nvSpPr>
          <p:cNvPr id="84994" name="Text Box 2"/>
          <p:cNvSpPr txBox="1">
            <a:spLocks noChangeArrowheads="1"/>
          </p:cNvSpPr>
          <p:nvPr/>
        </p:nvSpPr>
        <p:spPr bwMode="auto">
          <a:xfrm>
            <a:off x="330200" y="2277962"/>
            <a:ext cx="7411719" cy="3845131"/>
          </a:xfrm>
          <a:prstGeom prst="rect">
            <a:avLst/>
          </a:prstGeom>
        </p:spPr>
        <p:txBody>
          <a:bodyPr vert="horz" lIns="0" tIns="45720" rIns="0" bIns="45720" rtlCol="0">
            <a:noAutofit/>
          </a:bodyPr>
          <a:lstStyle/>
          <a:p>
            <a:pPr marL="457200" indent="-457200" defTabSz="914400">
              <a:lnSpc>
                <a:spcPct val="90000"/>
              </a:lnSpc>
              <a:spcAft>
                <a:spcPts val="600"/>
              </a:spcAft>
              <a:buClr>
                <a:schemeClr val="accent1"/>
              </a:buClr>
              <a:buFont typeface="Calibri" panose="020F0502020204030204" pitchFamily="34" charset="0"/>
            </a:pPr>
            <a:r>
              <a:rPr lang="en-US" altLang="zh-TW" sz="1400" b="1" dirty="0">
                <a:solidFill>
                  <a:schemeClr val="bg2">
                    <a:lumMod val="10000"/>
                  </a:schemeClr>
                </a:solidFill>
              </a:rPr>
              <a:t>	This presentation contains forward-looking statements. These forward-looking statements are subject to risks, uncertainties and assumptions, some of which are beyond our control. Actual results may differ materially from those expressed or implied by these forward-looking statements. Because of these risks, uncertainties and assumptions, the forward-looking events and circumstances discussed in this presentation might not occur in the way we expect, or at all. You should not place undue reliance on any forward-looking information. </a:t>
            </a:r>
          </a:p>
          <a:p>
            <a:pPr marL="457200" indent="-457200" defTabSz="914400">
              <a:lnSpc>
                <a:spcPct val="90000"/>
              </a:lnSpc>
              <a:spcAft>
                <a:spcPts val="600"/>
              </a:spcAft>
              <a:buClr>
                <a:schemeClr val="accent1"/>
              </a:buClr>
              <a:buFont typeface="Calibri" panose="020F0502020204030204" pitchFamily="34" charset="0"/>
            </a:pPr>
            <a:endParaRPr lang="en-US" altLang="zh-TW" sz="1400" b="1" dirty="0">
              <a:solidFill>
                <a:schemeClr val="bg2">
                  <a:lumMod val="10000"/>
                </a:schemeClr>
              </a:solidFill>
            </a:endParaRPr>
          </a:p>
          <a:p>
            <a:pPr marL="457200" indent="-457200" defTabSz="914400">
              <a:lnSpc>
                <a:spcPct val="90000"/>
              </a:lnSpc>
              <a:spcAft>
                <a:spcPts val="600"/>
              </a:spcAft>
              <a:buClr>
                <a:schemeClr val="accent1"/>
              </a:buClr>
              <a:buFont typeface="Calibri" panose="020F0502020204030204" pitchFamily="34" charset="0"/>
            </a:pPr>
            <a:r>
              <a:rPr lang="en-US" altLang="zh-TW" sz="1400" b="1" dirty="0">
                <a:solidFill>
                  <a:schemeClr val="bg2">
                    <a:lumMod val="10000"/>
                  </a:schemeClr>
                </a:solidFill>
              </a:rPr>
              <a:t>	In preparing the information herein, Tong </a:t>
            </a:r>
            <a:r>
              <a:rPr lang="en-US" altLang="zh-TW" sz="1400" b="1" dirty="0" err="1">
                <a:solidFill>
                  <a:schemeClr val="bg2">
                    <a:lumMod val="10000"/>
                  </a:schemeClr>
                </a:solidFill>
              </a:rPr>
              <a:t>Hsing</a:t>
            </a:r>
            <a:r>
              <a:rPr lang="en-US" altLang="zh-TW" sz="1400" b="1" dirty="0">
                <a:solidFill>
                  <a:schemeClr val="bg2">
                    <a:lumMod val="10000"/>
                  </a:schemeClr>
                </a:solidFill>
              </a:rPr>
              <a:t> have relied upon and assumed, without independent verification, the accuracy and completeness of all information available from public sources or which was provided to Tong </a:t>
            </a:r>
            <a:r>
              <a:rPr lang="en-US" altLang="zh-TW" sz="1400" b="1" dirty="0" err="1">
                <a:solidFill>
                  <a:schemeClr val="bg2">
                    <a:lumMod val="10000"/>
                  </a:schemeClr>
                </a:solidFill>
              </a:rPr>
              <a:t>Hsing</a:t>
            </a:r>
            <a:r>
              <a:rPr lang="en-US" altLang="zh-TW" sz="1400" b="1" dirty="0">
                <a:solidFill>
                  <a:schemeClr val="bg2">
                    <a:lumMod val="10000"/>
                  </a:schemeClr>
                </a:solidFill>
              </a:rPr>
              <a:t> or which was otherwise reviewed by Tong </a:t>
            </a:r>
            <a:r>
              <a:rPr lang="en-US" altLang="zh-TW" sz="1400" b="1" dirty="0" err="1">
                <a:solidFill>
                  <a:schemeClr val="bg2">
                    <a:lumMod val="10000"/>
                  </a:schemeClr>
                </a:solidFill>
              </a:rPr>
              <a:t>Hsing</a:t>
            </a:r>
            <a:r>
              <a:rPr lang="en-US" altLang="zh-TW" sz="1400" b="1" dirty="0">
                <a:solidFill>
                  <a:schemeClr val="bg2">
                    <a:lumMod val="10000"/>
                  </a:schemeClr>
                </a:solidFill>
              </a:rPr>
              <a:t>. Neither Tong </a:t>
            </a:r>
            <a:r>
              <a:rPr lang="en-US" altLang="zh-TW" sz="1400" b="1" dirty="0" err="1">
                <a:solidFill>
                  <a:schemeClr val="bg2">
                    <a:lumMod val="10000"/>
                  </a:schemeClr>
                </a:solidFill>
              </a:rPr>
              <a:t>Hsing</a:t>
            </a:r>
            <a:r>
              <a:rPr lang="en-US" altLang="zh-TW" sz="1400" b="1" dirty="0">
                <a:solidFill>
                  <a:schemeClr val="bg2">
                    <a:lumMod val="10000"/>
                  </a:schemeClr>
                </a:solidFill>
              </a:rPr>
              <a:t> nor its advisors have made any representation or warranty as to the accuracy or completeness of such information and nor do they assume any undertaking to supplement such information as further information becomes available or in light of changing circumstances. None of Tong </a:t>
            </a:r>
            <a:r>
              <a:rPr lang="en-US" altLang="zh-TW" sz="1400" b="1" dirty="0" err="1">
                <a:solidFill>
                  <a:schemeClr val="bg2">
                    <a:lumMod val="10000"/>
                  </a:schemeClr>
                </a:solidFill>
              </a:rPr>
              <a:t>Hsing</a:t>
            </a:r>
            <a:r>
              <a:rPr lang="en-US" altLang="zh-TW" sz="1400" b="1" dirty="0">
                <a:solidFill>
                  <a:schemeClr val="bg2">
                    <a:lumMod val="10000"/>
                  </a:schemeClr>
                </a:solidFill>
              </a:rPr>
              <a:t>, nor any of their respective affiliates, advisers or representatives shall have any liability whatsoever(in negligence or otherwise) for any loss howsoever arising from any use of this presentation or its contents or otherwise arising in connection with this presentation. Neither this presentation nor any of its contents may be reproduced to a third party without the prior written consent of Tong </a:t>
            </a:r>
            <a:r>
              <a:rPr lang="en-US" altLang="zh-TW" sz="1400" b="1" dirty="0" err="1">
                <a:solidFill>
                  <a:schemeClr val="bg2">
                    <a:lumMod val="10000"/>
                  </a:schemeClr>
                </a:solidFill>
              </a:rPr>
              <a:t>Hsing</a:t>
            </a:r>
            <a:r>
              <a:rPr lang="en-US" altLang="zh-TW" sz="1400" b="1" dirty="0">
                <a:solidFill>
                  <a:schemeClr val="bg2">
                    <a:lumMod val="10000"/>
                  </a:schemeClr>
                </a:solidFill>
              </a:rPr>
              <a:t>. </a:t>
            </a:r>
          </a:p>
        </p:txBody>
      </p:sp>
      <p:sp>
        <p:nvSpPr>
          <p:cNvPr id="85016"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17"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ltLang="zh-TW" b="1" dirty="0">
                <a:solidFill>
                  <a:srgbClr val="4F81BD"/>
                </a:solidFill>
                <a:latin typeface="Calibri Light" panose="020F0302020204030204" pitchFamily="34" charset="0"/>
                <a:ea typeface="新細明體" pitchFamily="18" charset="-120"/>
                <a:cs typeface="Calibri Light" panose="020F0302020204030204" pitchFamily="34" charset="0"/>
              </a:rPr>
              <a:t>Table of Contents</a:t>
            </a:r>
          </a:p>
        </p:txBody>
      </p:sp>
      <p:sp>
        <p:nvSpPr>
          <p:cNvPr id="79877" name="Text Box 5"/>
          <p:cNvSpPr txBox="1">
            <a:spLocks noChangeArrowheads="1"/>
          </p:cNvSpPr>
          <p:nvPr/>
        </p:nvSpPr>
        <p:spPr bwMode="auto">
          <a:xfrm>
            <a:off x="3155950" y="2798763"/>
            <a:ext cx="4953000" cy="1471172"/>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en-US" altLang="zh-TW" sz="3200" u="sng" dirty="0">
                <a:solidFill>
                  <a:srgbClr val="000000"/>
                </a:solidFill>
                <a:latin typeface="Calibri Light" panose="020F0302020204030204" pitchFamily="34" charset="0"/>
                <a:ea typeface="新細明體" pitchFamily="18" charset="-120"/>
                <a:cs typeface="Calibri Light" panose="020F0302020204030204" pitchFamily="34" charset="0"/>
              </a:rPr>
              <a:t>Financial Update</a:t>
            </a:r>
          </a:p>
          <a:p>
            <a:pPr marL="457200" indent="-457200" algn="l">
              <a:spcBef>
                <a:spcPct val="80000"/>
              </a:spcBef>
              <a:buFontTx/>
              <a:buAutoNum type="arabicPeriod"/>
            </a:pPr>
            <a:r>
              <a:rPr lang="en-US" altLang="zh-TW" sz="3200" dirty="0">
                <a:solidFill>
                  <a:srgbClr val="C0C0C0"/>
                </a:solidFill>
                <a:latin typeface="Calibri Light" panose="020F0302020204030204" pitchFamily="34" charset="0"/>
                <a:ea typeface="新細明體" pitchFamily="18" charset="-120"/>
                <a:cs typeface="Calibri Light" panose="020F0302020204030204" pitchFamily="34" charset="0"/>
              </a:rPr>
              <a:t>Business Update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化對角角落 7">
            <a:extLst>
              <a:ext uri="{FF2B5EF4-FFF2-40B4-BE49-F238E27FC236}">
                <a16:creationId xmlns:a16="http://schemas.microsoft.com/office/drawing/2014/main" id="{78C0003B-62CE-0DFA-F7A2-292F4EDBDE4E}"/>
              </a:ext>
            </a:extLst>
          </p:cNvPr>
          <p:cNvSpPr/>
          <p:nvPr/>
        </p:nvSpPr>
        <p:spPr>
          <a:xfrm>
            <a:off x="171450" y="1152525"/>
            <a:ext cx="11915775" cy="5083174"/>
          </a:xfrm>
          <a:prstGeom prst="round2DiagRect">
            <a:avLst>
              <a:gd name="adj1" fmla="val 8235"/>
              <a:gd name="adj2" fmla="val 0"/>
            </a:avLst>
          </a:prstGeom>
          <a:solidFill>
            <a:schemeClr val="bg1">
              <a:lumMod val="85000"/>
            </a:schemeClr>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lumMod val="85000"/>
                </a:prstClr>
              </a:solidFill>
              <a:effectLst/>
              <a:uLnTx/>
              <a:uFillTx/>
              <a:latin typeface="Calibri" panose="020F0502020204030204"/>
              <a:ea typeface="新細明體" panose="02020500000000000000" pitchFamily="18" charset="-120"/>
              <a:cs typeface="+mn-cs"/>
            </a:endParaRPr>
          </a:p>
        </p:txBody>
      </p:sp>
      <p:sp>
        <p:nvSpPr>
          <p:cNvPr id="409602" name="Rectangle 2"/>
          <p:cNvSpPr>
            <a:spLocks noChangeArrowheads="1"/>
          </p:cNvSpPr>
          <p:nvPr/>
        </p:nvSpPr>
        <p:spPr bwMode="auto">
          <a:xfrm>
            <a:off x="1274618" y="145288"/>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200" b="0" i="0" u="sng" strike="noStrike" kern="1200" cap="none" spc="0" normalizeH="0" baseline="0" noProof="0" dirty="0">
                <a:ln>
                  <a:noFill/>
                </a:ln>
                <a:solidFill>
                  <a:srgbClr val="000099"/>
                </a:solidFill>
                <a:effectLst/>
                <a:uLnTx/>
                <a:uFillTx/>
                <a:latin typeface="Calibri" panose="020F0502020204030204"/>
                <a:ea typeface="新細明體" pitchFamily="18" charset="-120"/>
                <a:cs typeface="Calibri Light" panose="020F0302020204030204" pitchFamily="34" charset="0"/>
              </a:rPr>
              <a:t>2Q 22 Income Statement</a:t>
            </a:r>
            <a:br>
              <a:rPr kumimoji="0" lang="en-US" altLang="zh-TW" sz="3200" b="0" i="0" u="sng" strike="noStrike" kern="1200" cap="none" spc="0" normalizeH="0" baseline="0" noProof="0" dirty="0">
                <a:ln>
                  <a:noFill/>
                </a:ln>
                <a:solidFill>
                  <a:srgbClr val="000099"/>
                </a:solidFill>
                <a:effectLst/>
                <a:uLnTx/>
                <a:uFillTx/>
                <a:latin typeface="Calibri" panose="020F0502020204030204"/>
                <a:ea typeface="新細明體" pitchFamily="18" charset="-120"/>
                <a:cs typeface="Calibri Light" panose="020F0302020204030204" pitchFamily="34" charset="0"/>
              </a:rPr>
            </a:br>
            <a:r>
              <a:rPr kumimoji="0" lang="en-US" altLang="zh-TW" sz="3200" b="0" i="0" u="sng" strike="noStrike" kern="1200" cap="none" spc="0" normalizeH="0" baseline="0" noProof="0" dirty="0">
                <a:ln>
                  <a:noFill/>
                </a:ln>
                <a:solidFill>
                  <a:srgbClr val="000099"/>
                </a:solidFill>
                <a:effectLst/>
                <a:uLnTx/>
                <a:uFillTx/>
                <a:latin typeface="Calibri" panose="020F0502020204030204"/>
                <a:ea typeface="新細明體" pitchFamily="18" charset="-120"/>
                <a:cs typeface="Calibri Light" panose="020F0302020204030204" pitchFamily="34" charset="0"/>
              </a:rPr>
              <a:t>Q/Q </a:t>
            </a:r>
            <a:r>
              <a:rPr kumimoji="0" lang="en-US" altLang="zh-TW" sz="3600" b="0" i="0" u="sng" strike="noStrike" kern="1200" cap="none" spc="0" normalizeH="0" baseline="0" noProof="0" dirty="0">
                <a:ln>
                  <a:noFill/>
                </a:ln>
                <a:solidFill>
                  <a:srgbClr val="000099"/>
                </a:solidFill>
                <a:effectLst/>
                <a:uLnTx/>
                <a:uFillTx/>
                <a:latin typeface="Calibri" panose="020F0502020204030204"/>
                <a:ea typeface="新細明體" pitchFamily="18" charset="-120"/>
                <a:cs typeface="Calibri Light" panose="020F0302020204030204" pitchFamily="34" charset="0"/>
              </a:rPr>
              <a:t>Comparison</a:t>
            </a:r>
          </a:p>
        </p:txBody>
      </p:sp>
      <p:sp>
        <p:nvSpPr>
          <p:cNvPr id="9" name="Text Box 8">
            <a:extLst>
              <a:ext uri="{FF2B5EF4-FFF2-40B4-BE49-F238E27FC236}">
                <a16:creationId xmlns:a16="http://schemas.microsoft.com/office/drawing/2014/main" id="{E9B229BE-C683-4467-B836-9A11D0DCADAB}"/>
              </a:ext>
            </a:extLst>
          </p:cNvPr>
          <p:cNvSpPr txBox="1">
            <a:spLocks noChangeArrowheads="1"/>
          </p:cNvSpPr>
          <p:nvPr/>
        </p:nvSpPr>
        <p:spPr bwMode="auto">
          <a:xfrm>
            <a:off x="357190" y="5761039"/>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013E7D"/>
                </a:solidFill>
                <a:effectLst/>
                <a:uLnTx/>
                <a:uFillTx/>
                <a:latin typeface="Arial" charset="0"/>
                <a:ea typeface="新細明體" charset="-120"/>
                <a:cs typeface="+mn-cs"/>
              </a:rPr>
              <a:t>*2022 Q2 Weighted Average Outstanding Shares : 178.570Million</a:t>
            </a:r>
          </a:p>
        </p:txBody>
      </p:sp>
      <p:sp>
        <p:nvSpPr>
          <p:cNvPr id="11" name="Text Box 8">
            <a:extLst>
              <a:ext uri="{FF2B5EF4-FFF2-40B4-BE49-F238E27FC236}">
                <a16:creationId xmlns:a16="http://schemas.microsoft.com/office/drawing/2014/main" id="{89793C36-67AA-41CD-BD1F-54EDF1415D84}"/>
              </a:ext>
            </a:extLst>
          </p:cNvPr>
          <p:cNvSpPr txBox="1">
            <a:spLocks noChangeArrowheads="1"/>
          </p:cNvSpPr>
          <p:nvPr/>
        </p:nvSpPr>
        <p:spPr bwMode="auto">
          <a:xfrm>
            <a:off x="357190" y="5978526"/>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013E7D"/>
                </a:solidFill>
                <a:effectLst/>
                <a:uLnTx/>
                <a:uFillTx/>
                <a:latin typeface="Arial" charset="0"/>
                <a:ea typeface="新細明體" charset="-120"/>
                <a:cs typeface="+mn-cs"/>
              </a:rPr>
              <a:t>*2022 Q1</a:t>
            </a:r>
            <a:r>
              <a:rPr kumimoji="0" lang="zh-TW" altLang="en-US" sz="1400" b="1" i="0" u="none" strike="noStrike" kern="1200" cap="none" spc="0" normalizeH="0" baseline="0" noProof="0" dirty="0">
                <a:ln>
                  <a:noFill/>
                </a:ln>
                <a:solidFill>
                  <a:srgbClr val="013E7D"/>
                </a:solidFill>
                <a:effectLst/>
                <a:uLnTx/>
                <a:uFillTx/>
                <a:latin typeface="Arial" charset="0"/>
                <a:ea typeface="新細明體" charset="-120"/>
                <a:cs typeface="+mn-cs"/>
              </a:rPr>
              <a:t> </a:t>
            </a:r>
            <a:r>
              <a:rPr kumimoji="0" lang="en-US" altLang="zh-TW" sz="1400" b="1" i="0" u="none" strike="noStrike" kern="1200" cap="none" spc="0" normalizeH="0" baseline="0" noProof="0" dirty="0">
                <a:ln>
                  <a:noFill/>
                </a:ln>
                <a:solidFill>
                  <a:srgbClr val="013E7D"/>
                </a:solidFill>
                <a:effectLst/>
                <a:uLnTx/>
                <a:uFillTx/>
                <a:latin typeface="Arial" charset="0"/>
                <a:ea typeface="新細明體" charset="-120"/>
                <a:cs typeface="+mn-cs"/>
              </a:rPr>
              <a:t>Weighted Average Outstanding Shares : 178.570Million</a:t>
            </a:r>
          </a:p>
        </p:txBody>
      </p:sp>
      <p:sp>
        <p:nvSpPr>
          <p:cNvPr id="10" name="矩形 9">
            <a:extLst>
              <a:ext uri="{FF2B5EF4-FFF2-40B4-BE49-F238E27FC236}">
                <a16:creationId xmlns:a16="http://schemas.microsoft.com/office/drawing/2014/main" id="{B606672B-24E8-4E2A-A3C6-069813DA7758}"/>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2" name="矩形 11">
            <a:extLst>
              <a:ext uri="{FF2B5EF4-FFF2-40B4-BE49-F238E27FC236}">
                <a16:creationId xmlns:a16="http://schemas.microsoft.com/office/drawing/2014/main" id="{A7228B87-8F29-09E5-2557-13DD80515644}"/>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3" name="圖片 12" descr="一張含有 文字 的圖片&#10;&#10;自動產生的描述">
            <a:extLst>
              <a:ext uri="{FF2B5EF4-FFF2-40B4-BE49-F238E27FC236}">
                <a16:creationId xmlns:a16="http://schemas.microsoft.com/office/drawing/2014/main" id="{AD18D01A-2998-69AF-024A-1B8B53B99B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pic>
        <p:nvPicPr>
          <p:cNvPr id="2" name="圖片 1">
            <a:extLst>
              <a:ext uri="{FF2B5EF4-FFF2-40B4-BE49-F238E27FC236}">
                <a16:creationId xmlns:a16="http://schemas.microsoft.com/office/drawing/2014/main" id="{37A3D3E8-674B-3C0F-BC53-7D9C5F568840}"/>
              </a:ext>
            </a:extLst>
          </p:cNvPr>
          <p:cNvPicPr>
            <a:picLocks noChangeAspect="1"/>
          </p:cNvPicPr>
          <p:nvPr/>
        </p:nvPicPr>
        <p:blipFill>
          <a:blip r:embed="rId3"/>
          <a:stretch>
            <a:fillRect/>
          </a:stretch>
        </p:blipFill>
        <p:spPr>
          <a:xfrm>
            <a:off x="171450" y="1101921"/>
            <a:ext cx="11915775" cy="4659118"/>
          </a:xfrm>
          <a:prstGeom prst="rect">
            <a:avLst/>
          </a:prstGeom>
        </p:spPr>
      </p:pic>
    </p:spTree>
    <p:extLst>
      <p:ext uri="{BB962C8B-B14F-4D97-AF65-F5344CB8AC3E}">
        <p14:creationId xmlns:p14="http://schemas.microsoft.com/office/powerpoint/2010/main" val="1265304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圓角化對角角落 13">
            <a:extLst>
              <a:ext uri="{FF2B5EF4-FFF2-40B4-BE49-F238E27FC236}">
                <a16:creationId xmlns:a16="http://schemas.microsoft.com/office/drawing/2014/main" id="{59CDDB14-5C9B-27B7-B0EC-D028C278E421}"/>
              </a:ext>
            </a:extLst>
          </p:cNvPr>
          <p:cNvSpPr/>
          <p:nvPr/>
        </p:nvSpPr>
        <p:spPr>
          <a:xfrm>
            <a:off x="171450" y="1152525"/>
            <a:ext cx="11915775" cy="5083174"/>
          </a:xfrm>
          <a:prstGeom prst="round2DiagRect">
            <a:avLst>
              <a:gd name="adj1" fmla="val 8235"/>
              <a:gd name="adj2" fmla="val 0"/>
            </a:avLst>
          </a:prstGeom>
          <a:solidFill>
            <a:schemeClr val="bg1">
              <a:lumMod val="85000"/>
            </a:schemeClr>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lumMod val="85000"/>
                </a:prstClr>
              </a:solidFill>
              <a:effectLst/>
              <a:uLnTx/>
              <a:uFillTx/>
              <a:latin typeface="Calibri" panose="020F0502020204030204"/>
              <a:ea typeface="新細明體" panose="02020500000000000000" pitchFamily="18" charset="-120"/>
              <a:cs typeface="+mn-cs"/>
            </a:endParaRPr>
          </a:p>
        </p:txBody>
      </p:sp>
      <p:sp>
        <p:nvSpPr>
          <p:cNvPr id="410626" name="Rectangle 2"/>
          <p:cNvSpPr>
            <a:spLocks noChangeArrowheads="1"/>
          </p:cNvSpPr>
          <p:nvPr/>
        </p:nvSpPr>
        <p:spPr bwMode="auto">
          <a:xfrm>
            <a:off x="1412470" y="129977"/>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200" b="0" i="0" u="sng" strike="noStrike" kern="1200" cap="none" spc="0" normalizeH="0" baseline="0" noProof="0" dirty="0">
                <a:ln>
                  <a:noFill/>
                </a:ln>
                <a:solidFill>
                  <a:srgbClr val="000099"/>
                </a:solidFill>
                <a:effectLst/>
                <a:uLnTx/>
                <a:uFillTx/>
                <a:latin typeface="Calibri" panose="020F0502020204030204"/>
                <a:ea typeface="新細明體" pitchFamily="18" charset="-120"/>
                <a:cs typeface="Calibri Light" panose="020F0302020204030204" pitchFamily="34" charset="0"/>
              </a:rPr>
              <a:t>2Q 22 Income Statement</a:t>
            </a:r>
            <a:br>
              <a:rPr kumimoji="0" lang="en-US" altLang="zh-TW" sz="3200" b="0" i="0" u="sng" strike="noStrike" kern="1200" cap="none" spc="0" normalizeH="0" baseline="0" noProof="0" dirty="0">
                <a:ln>
                  <a:noFill/>
                </a:ln>
                <a:solidFill>
                  <a:srgbClr val="000099"/>
                </a:solidFill>
                <a:effectLst/>
                <a:uLnTx/>
                <a:uFillTx/>
                <a:latin typeface="Calibri" panose="020F0502020204030204"/>
                <a:ea typeface="新細明體" pitchFamily="18" charset="-120"/>
                <a:cs typeface="Calibri Light" panose="020F0302020204030204" pitchFamily="34" charset="0"/>
              </a:rPr>
            </a:br>
            <a:r>
              <a:rPr kumimoji="0" lang="en-US" altLang="zh-TW" sz="3200" b="0" i="0" u="sng" strike="noStrike" kern="1200" cap="none" spc="0" normalizeH="0" baseline="0" noProof="0" dirty="0">
                <a:ln>
                  <a:noFill/>
                </a:ln>
                <a:solidFill>
                  <a:srgbClr val="000099"/>
                </a:solidFill>
                <a:effectLst/>
                <a:uLnTx/>
                <a:uFillTx/>
                <a:latin typeface="Calibri" panose="020F0502020204030204"/>
                <a:ea typeface="新細明體" pitchFamily="18" charset="-120"/>
                <a:cs typeface="Calibri Light" panose="020F0302020204030204" pitchFamily="34" charset="0"/>
              </a:rPr>
              <a:t>Y/Y Comparison</a:t>
            </a:r>
          </a:p>
        </p:txBody>
      </p:sp>
      <p:sp>
        <p:nvSpPr>
          <p:cNvPr id="10" name="Text Box 8">
            <a:extLst>
              <a:ext uri="{FF2B5EF4-FFF2-40B4-BE49-F238E27FC236}">
                <a16:creationId xmlns:a16="http://schemas.microsoft.com/office/drawing/2014/main" id="{2D9D655B-4678-4B6F-A1B0-3307D287051A}"/>
              </a:ext>
            </a:extLst>
          </p:cNvPr>
          <p:cNvSpPr txBox="1">
            <a:spLocks noChangeArrowheads="1"/>
          </p:cNvSpPr>
          <p:nvPr/>
        </p:nvSpPr>
        <p:spPr bwMode="auto">
          <a:xfrm>
            <a:off x="357190" y="5927923"/>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013E7D"/>
                </a:solidFill>
                <a:effectLst/>
                <a:uLnTx/>
                <a:uFillTx/>
                <a:latin typeface="Arial" charset="0"/>
                <a:ea typeface="新細明體" charset="-120"/>
                <a:cs typeface="+mn-cs"/>
              </a:rPr>
              <a:t>*2021 Q2</a:t>
            </a:r>
            <a:r>
              <a:rPr kumimoji="0" lang="zh-TW" altLang="en-US" sz="1400" b="1" i="0" u="none" strike="noStrike" kern="1200" cap="none" spc="0" normalizeH="0" baseline="0" noProof="0" dirty="0">
                <a:ln>
                  <a:noFill/>
                </a:ln>
                <a:solidFill>
                  <a:srgbClr val="013E7D"/>
                </a:solidFill>
                <a:effectLst/>
                <a:uLnTx/>
                <a:uFillTx/>
                <a:latin typeface="Arial" charset="0"/>
                <a:ea typeface="新細明體" charset="-120"/>
                <a:cs typeface="+mn-cs"/>
              </a:rPr>
              <a:t> </a:t>
            </a:r>
            <a:r>
              <a:rPr kumimoji="0" lang="en-US" altLang="zh-TW" sz="1400" b="1" i="0" u="none" strike="noStrike" kern="1200" cap="none" spc="0" normalizeH="0" baseline="0" noProof="0" dirty="0">
                <a:ln>
                  <a:noFill/>
                </a:ln>
                <a:solidFill>
                  <a:srgbClr val="013E7D"/>
                </a:solidFill>
                <a:effectLst/>
                <a:uLnTx/>
                <a:uFillTx/>
                <a:latin typeface="Arial" charset="0"/>
                <a:ea typeface="新細明體" charset="-120"/>
                <a:cs typeface="+mn-cs"/>
              </a:rPr>
              <a:t>Weighted Average Outstanding Shares : 178.474Million</a:t>
            </a:r>
          </a:p>
        </p:txBody>
      </p:sp>
      <p:sp>
        <p:nvSpPr>
          <p:cNvPr id="11" name="Text Box 8">
            <a:extLst>
              <a:ext uri="{FF2B5EF4-FFF2-40B4-BE49-F238E27FC236}">
                <a16:creationId xmlns:a16="http://schemas.microsoft.com/office/drawing/2014/main" id="{2E5779D5-854D-4688-BC8A-D11E05109C52}"/>
              </a:ext>
            </a:extLst>
          </p:cNvPr>
          <p:cNvSpPr txBox="1">
            <a:spLocks noChangeArrowheads="1"/>
          </p:cNvSpPr>
          <p:nvPr/>
        </p:nvSpPr>
        <p:spPr bwMode="auto">
          <a:xfrm>
            <a:off x="357190" y="5696940"/>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013E7D"/>
                </a:solidFill>
                <a:effectLst/>
                <a:uLnTx/>
                <a:uFillTx/>
                <a:latin typeface="Arial" charset="0"/>
                <a:ea typeface="新細明體" charset="-120"/>
                <a:cs typeface="+mn-cs"/>
              </a:rPr>
              <a:t>*2022 Q2 Weighted Average Outstanding Shares : 178.570Million</a:t>
            </a:r>
          </a:p>
        </p:txBody>
      </p:sp>
      <p:sp>
        <p:nvSpPr>
          <p:cNvPr id="9" name="矩形 8">
            <a:extLst>
              <a:ext uri="{FF2B5EF4-FFF2-40B4-BE49-F238E27FC236}">
                <a16:creationId xmlns:a16="http://schemas.microsoft.com/office/drawing/2014/main" id="{CEFC6D2C-3445-CE8F-C105-DCB7825FB60D}"/>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5" name="矩形 14">
            <a:extLst>
              <a:ext uri="{FF2B5EF4-FFF2-40B4-BE49-F238E27FC236}">
                <a16:creationId xmlns:a16="http://schemas.microsoft.com/office/drawing/2014/main" id="{87F5CE56-DD10-4E7A-CB1B-E14919B62D47}"/>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6" name="圖片 15" descr="一張含有 文字 的圖片&#10;&#10;自動產生的描述">
            <a:extLst>
              <a:ext uri="{FF2B5EF4-FFF2-40B4-BE49-F238E27FC236}">
                <a16:creationId xmlns:a16="http://schemas.microsoft.com/office/drawing/2014/main" id="{FE9BFE93-8F1A-CA59-C326-028E7AA105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pic>
        <p:nvPicPr>
          <p:cNvPr id="3" name="圖片 2">
            <a:extLst>
              <a:ext uri="{FF2B5EF4-FFF2-40B4-BE49-F238E27FC236}">
                <a16:creationId xmlns:a16="http://schemas.microsoft.com/office/drawing/2014/main" id="{13BE76A4-8FBD-A8EE-1E44-7D1F4021EBE2}"/>
              </a:ext>
            </a:extLst>
          </p:cNvPr>
          <p:cNvPicPr>
            <a:picLocks noChangeAspect="1"/>
          </p:cNvPicPr>
          <p:nvPr/>
        </p:nvPicPr>
        <p:blipFill>
          <a:blip r:embed="rId3"/>
          <a:stretch>
            <a:fillRect/>
          </a:stretch>
        </p:blipFill>
        <p:spPr>
          <a:xfrm>
            <a:off x="171450" y="1152524"/>
            <a:ext cx="11915775" cy="4612004"/>
          </a:xfrm>
          <a:prstGeom prst="rect">
            <a:avLst/>
          </a:prstGeom>
        </p:spPr>
      </p:pic>
    </p:spTree>
    <p:extLst>
      <p:ext uri="{BB962C8B-B14F-4D97-AF65-F5344CB8AC3E}">
        <p14:creationId xmlns:p14="http://schemas.microsoft.com/office/powerpoint/2010/main" val="2930206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圓角化對角角落 13">
            <a:extLst>
              <a:ext uri="{FF2B5EF4-FFF2-40B4-BE49-F238E27FC236}">
                <a16:creationId xmlns:a16="http://schemas.microsoft.com/office/drawing/2014/main" id="{40AD18BF-9351-0F2E-8882-E554BBD43C02}"/>
              </a:ext>
            </a:extLst>
          </p:cNvPr>
          <p:cNvSpPr/>
          <p:nvPr/>
        </p:nvSpPr>
        <p:spPr>
          <a:xfrm>
            <a:off x="171450" y="1152525"/>
            <a:ext cx="11915775" cy="5083174"/>
          </a:xfrm>
          <a:prstGeom prst="round2DiagRect">
            <a:avLst>
              <a:gd name="adj1" fmla="val 8235"/>
              <a:gd name="adj2" fmla="val 0"/>
            </a:avLst>
          </a:prstGeom>
          <a:solidFill>
            <a:schemeClr val="bg1">
              <a:lumMod val="85000"/>
            </a:schemeClr>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lumMod val="85000"/>
                </a:prstClr>
              </a:solidFill>
              <a:effectLst/>
              <a:uLnTx/>
              <a:uFillTx/>
              <a:latin typeface="Calibri" panose="020F0502020204030204"/>
              <a:ea typeface="新細明體" panose="02020500000000000000" pitchFamily="18" charset="-120"/>
              <a:cs typeface="+mn-cs"/>
            </a:endParaRPr>
          </a:p>
        </p:txBody>
      </p:sp>
      <p:sp>
        <p:nvSpPr>
          <p:cNvPr id="410626" name="Rectangle 2"/>
          <p:cNvSpPr>
            <a:spLocks noChangeArrowheads="1"/>
          </p:cNvSpPr>
          <p:nvPr/>
        </p:nvSpPr>
        <p:spPr bwMode="auto">
          <a:xfrm>
            <a:off x="1412470" y="129977"/>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200" b="0" i="0" u="sng" strike="noStrike" kern="1200" cap="none" spc="0" normalizeH="0" baseline="0" noProof="0" dirty="0">
                <a:ln>
                  <a:noFill/>
                </a:ln>
                <a:solidFill>
                  <a:srgbClr val="000099"/>
                </a:solidFill>
                <a:effectLst/>
                <a:uLnTx/>
                <a:uFillTx/>
                <a:latin typeface="Calibri" panose="020F0502020204030204"/>
                <a:ea typeface="新細明體" pitchFamily="18" charset="-120"/>
                <a:cs typeface="Calibri Light" panose="020F0302020204030204" pitchFamily="34" charset="0"/>
              </a:rPr>
              <a:t>2022Income Statement</a:t>
            </a:r>
            <a:br>
              <a:rPr kumimoji="0" lang="en-US" altLang="zh-TW" sz="3200" b="0" i="0" u="sng" strike="noStrike" kern="1200" cap="none" spc="0" normalizeH="0" baseline="0" noProof="0" dirty="0">
                <a:ln>
                  <a:noFill/>
                </a:ln>
                <a:solidFill>
                  <a:srgbClr val="000099"/>
                </a:solidFill>
                <a:effectLst/>
                <a:uLnTx/>
                <a:uFillTx/>
                <a:latin typeface="Calibri" panose="020F0502020204030204"/>
                <a:ea typeface="新細明體" pitchFamily="18" charset="-120"/>
                <a:cs typeface="Calibri Light" panose="020F0302020204030204" pitchFamily="34" charset="0"/>
              </a:rPr>
            </a:br>
            <a:r>
              <a:rPr kumimoji="0" lang="en-US" altLang="zh-TW" sz="3200" b="0" i="0" u="sng" strike="noStrike" kern="1200" cap="none" spc="0" normalizeH="0" baseline="0" noProof="0" dirty="0">
                <a:ln>
                  <a:noFill/>
                </a:ln>
                <a:solidFill>
                  <a:srgbClr val="000099"/>
                </a:solidFill>
                <a:effectLst/>
                <a:uLnTx/>
                <a:uFillTx/>
                <a:latin typeface="Calibri" panose="020F0502020204030204"/>
                <a:ea typeface="新細明體" pitchFamily="18" charset="-120"/>
                <a:cs typeface="Calibri Light" panose="020F0302020204030204" pitchFamily="34" charset="0"/>
              </a:rPr>
              <a:t>First Half Comparison</a:t>
            </a:r>
          </a:p>
        </p:txBody>
      </p:sp>
      <p:sp>
        <p:nvSpPr>
          <p:cNvPr id="10" name="Text Box 8">
            <a:extLst>
              <a:ext uri="{FF2B5EF4-FFF2-40B4-BE49-F238E27FC236}">
                <a16:creationId xmlns:a16="http://schemas.microsoft.com/office/drawing/2014/main" id="{2D9D655B-4678-4B6F-A1B0-3307D287051A}"/>
              </a:ext>
            </a:extLst>
          </p:cNvPr>
          <p:cNvSpPr txBox="1">
            <a:spLocks noChangeArrowheads="1"/>
          </p:cNvSpPr>
          <p:nvPr/>
        </p:nvSpPr>
        <p:spPr bwMode="auto">
          <a:xfrm>
            <a:off x="357190" y="5927923"/>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013E7D"/>
                </a:solidFill>
                <a:effectLst/>
                <a:uLnTx/>
                <a:uFillTx/>
                <a:latin typeface="Arial" charset="0"/>
                <a:ea typeface="新細明體" charset="-120"/>
                <a:cs typeface="+mn-cs"/>
              </a:rPr>
              <a:t>*2021 H1</a:t>
            </a:r>
            <a:r>
              <a:rPr kumimoji="0" lang="zh-TW" altLang="en-US" sz="1400" b="1" i="0" u="none" strike="noStrike" kern="1200" cap="none" spc="0" normalizeH="0" baseline="0" noProof="0" dirty="0">
                <a:ln>
                  <a:noFill/>
                </a:ln>
                <a:solidFill>
                  <a:srgbClr val="013E7D"/>
                </a:solidFill>
                <a:effectLst/>
                <a:uLnTx/>
                <a:uFillTx/>
                <a:latin typeface="Arial" charset="0"/>
                <a:ea typeface="新細明體" charset="-120"/>
                <a:cs typeface="+mn-cs"/>
              </a:rPr>
              <a:t> </a:t>
            </a:r>
            <a:r>
              <a:rPr kumimoji="0" lang="en-US" altLang="zh-TW" sz="1400" b="1" i="0" u="none" strike="noStrike" kern="1200" cap="none" spc="0" normalizeH="0" baseline="0" noProof="0" dirty="0">
                <a:ln>
                  <a:noFill/>
                </a:ln>
                <a:solidFill>
                  <a:srgbClr val="013E7D"/>
                </a:solidFill>
                <a:effectLst/>
                <a:uLnTx/>
                <a:uFillTx/>
                <a:latin typeface="Arial" charset="0"/>
                <a:ea typeface="新細明體" charset="-120"/>
                <a:cs typeface="+mn-cs"/>
              </a:rPr>
              <a:t>Weighted Average Outstanding Shares : 178.474Million</a:t>
            </a:r>
          </a:p>
        </p:txBody>
      </p:sp>
      <p:sp>
        <p:nvSpPr>
          <p:cNvPr id="11" name="Text Box 8">
            <a:extLst>
              <a:ext uri="{FF2B5EF4-FFF2-40B4-BE49-F238E27FC236}">
                <a16:creationId xmlns:a16="http://schemas.microsoft.com/office/drawing/2014/main" id="{2E5779D5-854D-4688-BC8A-D11E05109C52}"/>
              </a:ext>
            </a:extLst>
          </p:cNvPr>
          <p:cNvSpPr txBox="1">
            <a:spLocks noChangeArrowheads="1"/>
          </p:cNvSpPr>
          <p:nvPr/>
        </p:nvSpPr>
        <p:spPr bwMode="auto">
          <a:xfrm>
            <a:off x="357190" y="5696940"/>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013E7D"/>
                </a:solidFill>
                <a:effectLst/>
                <a:uLnTx/>
                <a:uFillTx/>
                <a:latin typeface="Arial" charset="0"/>
                <a:ea typeface="新細明體" charset="-120"/>
                <a:cs typeface="+mn-cs"/>
              </a:rPr>
              <a:t>*2022 H1 Weighted Average Outstanding Shares : 178.570Million</a:t>
            </a:r>
          </a:p>
        </p:txBody>
      </p:sp>
      <p:sp>
        <p:nvSpPr>
          <p:cNvPr id="9" name="矩形 8">
            <a:extLst>
              <a:ext uri="{FF2B5EF4-FFF2-40B4-BE49-F238E27FC236}">
                <a16:creationId xmlns:a16="http://schemas.microsoft.com/office/drawing/2014/main" id="{01251B94-AFBE-9A77-7A3C-EE6FD296B1EC}"/>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5" name="矩形 14">
            <a:extLst>
              <a:ext uri="{FF2B5EF4-FFF2-40B4-BE49-F238E27FC236}">
                <a16:creationId xmlns:a16="http://schemas.microsoft.com/office/drawing/2014/main" id="{B9F295F2-26A8-3514-A5F7-D36F8DE4E291}"/>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6" name="圖片 15" descr="一張含有 文字 的圖片&#10;&#10;自動產生的描述">
            <a:extLst>
              <a:ext uri="{FF2B5EF4-FFF2-40B4-BE49-F238E27FC236}">
                <a16:creationId xmlns:a16="http://schemas.microsoft.com/office/drawing/2014/main" id="{620B5904-FA5E-86CB-E2BD-F8C4057E49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pic>
        <p:nvPicPr>
          <p:cNvPr id="3" name="圖片 2">
            <a:extLst>
              <a:ext uri="{FF2B5EF4-FFF2-40B4-BE49-F238E27FC236}">
                <a16:creationId xmlns:a16="http://schemas.microsoft.com/office/drawing/2014/main" id="{C971B74B-2BF6-B615-DB8E-8255EE81FF09}"/>
              </a:ext>
            </a:extLst>
          </p:cNvPr>
          <p:cNvPicPr>
            <a:picLocks noChangeAspect="1"/>
          </p:cNvPicPr>
          <p:nvPr/>
        </p:nvPicPr>
        <p:blipFill>
          <a:blip r:embed="rId3"/>
          <a:stretch>
            <a:fillRect/>
          </a:stretch>
        </p:blipFill>
        <p:spPr>
          <a:xfrm>
            <a:off x="171450" y="1152524"/>
            <a:ext cx="11915775" cy="4612003"/>
          </a:xfrm>
          <a:prstGeom prst="rect">
            <a:avLst/>
          </a:prstGeom>
        </p:spPr>
      </p:pic>
    </p:spTree>
    <p:extLst>
      <p:ext uri="{BB962C8B-B14F-4D97-AF65-F5344CB8AC3E}">
        <p14:creationId xmlns:p14="http://schemas.microsoft.com/office/powerpoint/2010/main" val="1265331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圓角化對角角落 9">
            <a:extLst>
              <a:ext uri="{FF2B5EF4-FFF2-40B4-BE49-F238E27FC236}">
                <a16:creationId xmlns:a16="http://schemas.microsoft.com/office/drawing/2014/main" id="{9BED6294-62CA-CA0F-4F93-766686B88850}"/>
              </a:ext>
            </a:extLst>
          </p:cNvPr>
          <p:cNvSpPr/>
          <p:nvPr/>
        </p:nvSpPr>
        <p:spPr>
          <a:xfrm>
            <a:off x="171450" y="1152525"/>
            <a:ext cx="11915775" cy="5083174"/>
          </a:xfrm>
          <a:prstGeom prst="round2DiagRect">
            <a:avLst>
              <a:gd name="adj1" fmla="val 8235"/>
              <a:gd name="adj2" fmla="val 0"/>
            </a:avLst>
          </a:prstGeom>
          <a:solidFill>
            <a:schemeClr val="bg1">
              <a:lumMod val="85000"/>
            </a:schemeClr>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lumMod val="85000"/>
                </a:prstClr>
              </a:solidFill>
              <a:effectLst/>
              <a:uLnTx/>
              <a:uFillTx/>
              <a:latin typeface="Calibri" panose="020F0502020204030204"/>
              <a:ea typeface="新細明體" panose="02020500000000000000" pitchFamily="18" charset="-120"/>
              <a:cs typeface="+mn-cs"/>
            </a:endParaRPr>
          </a:p>
        </p:txBody>
      </p:sp>
      <p:sp>
        <p:nvSpPr>
          <p:cNvPr id="8" name="Rectangle 2"/>
          <p:cNvSpPr>
            <a:spLocks noChangeArrowheads="1"/>
          </p:cNvSpPr>
          <p:nvPr/>
        </p:nvSpPr>
        <p:spPr bwMode="auto">
          <a:xfrm>
            <a:off x="1371600" y="3846"/>
            <a:ext cx="9144000" cy="914400"/>
          </a:xfrm>
          <a:prstGeom prst="rect">
            <a:avLst/>
          </a:prstGeom>
          <a:noFill/>
          <a:ln w="9525">
            <a:noFill/>
            <a:miter lim="800000"/>
            <a:headEnd/>
            <a:tailEnd/>
          </a:ln>
          <a:effectLst>
            <a:outerShdw dist="35921" dir="2700000" algn="ctr" rotWithShape="0">
              <a:srgbClr val="FFFF66"/>
            </a:outerShdw>
          </a:effectLst>
        </p:spPr>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200" b="0" i="0" u="sng" strike="noStrike" kern="1200" cap="none" spc="0" normalizeH="0" baseline="0" noProof="0" dirty="0">
                <a:ln>
                  <a:noFill/>
                </a:ln>
                <a:solidFill>
                  <a:srgbClr val="000099"/>
                </a:solidFill>
                <a:effectLst/>
                <a:uLnTx/>
                <a:uFillTx/>
                <a:latin typeface="Calibri" panose="020F0502020204030204"/>
                <a:ea typeface="新細明體" charset="-120"/>
                <a:cs typeface="Calibri Light" panose="020F0302020204030204" pitchFamily="34" charset="0"/>
              </a:rPr>
              <a:t>Balance Sheet Highlight –6.30.2022</a:t>
            </a:r>
          </a:p>
        </p:txBody>
      </p:sp>
      <p:sp>
        <p:nvSpPr>
          <p:cNvPr id="11" name="矩形 10">
            <a:extLst>
              <a:ext uri="{FF2B5EF4-FFF2-40B4-BE49-F238E27FC236}">
                <a16:creationId xmlns:a16="http://schemas.microsoft.com/office/drawing/2014/main" id="{B095448A-621C-AB79-0723-230BE597058C}"/>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13" name="圖片 12" descr="一張含有 文字 的圖片&#10;&#10;自動產生的描述">
            <a:extLst>
              <a:ext uri="{FF2B5EF4-FFF2-40B4-BE49-F238E27FC236}">
                <a16:creationId xmlns:a16="http://schemas.microsoft.com/office/drawing/2014/main" id="{EC97A437-32FA-7599-7716-24B3609E15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9" name="矩形 8">
            <a:extLst>
              <a:ext uri="{FF2B5EF4-FFF2-40B4-BE49-F238E27FC236}">
                <a16:creationId xmlns:a16="http://schemas.microsoft.com/office/drawing/2014/main" id="{DDC55C46-D1FD-8015-685B-A872263F82A3}"/>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pic>
        <p:nvPicPr>
          <p:cNvPr id="3" name="圖片 2">
            <a:extLst>
              <a:ext uri="{FF2B5EF4-FFF2-40B4-BE49-F238E27FC236}">
                <a16:creationId xmlns:a16="http://schemas.microsoft.com/office/drawing/2014/main" id="{5E32B0B5-1FEF-0402-61DC-4E24DFB1F1C1}"/>
              </a:ext>
            </a:extLst>
          </p:cNvPr>
          <p:cNvPicPr>
            <a:picLocks noChangeAspect="1"/>
          </p:cNvPicPr>
          <p:nvPr/>
        </p:nvPicPr>
        <p:blipFill>
          <a:blip r:embed="rId3"/>
          <a:stretch>
            <a:fillRect/>
          </a:stretch>
        </p:blipFill>
        <p:spPr>
          <a:xfrm>
            <a:off x="171450" y="1152525"/>
            <a:ext cx="11915775" cy="5083174"/>
          </a:xfrm>
          <a:prstGeom prst="rect">
            <a:avLst/>
          </a:prstGeom>
        </p:spPr>
      </p:pic>
    </p:spTree>
    <p:extLst>
      <p:ext uri="{BB962C8B-B14F-4D97-AF65-F5344CB8AC3E}">
        <p14:creationId xmlns:p14="http://schemas.microsoft.com/office/powerpoint/2010/main" val="2687278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5" name="Text Box 3"/>
          <p:cNvSpPr txBox="1">
            <a:spLocks noChangeArrowheads="1"/>
          </p:cNvSpPr>
          <p:nvPr/>
        </p:nvSpPr>
        <p:spPr bwMode="auto">
          <a:xfrm>
            <a:off x="3086100" y="26770"/>
            <a:ext cx="6019800" cy="584775"/>
          </a:xfrm>
          <a:prstGeom prst="rect">
            <a:avLst/>
          </a:prstGeom>
          <a:noFill/>
          <a:ln w="9525">
            <a:noFill/>
            <a:miter lim="800000"/>
            <a:headEnd/>
            <a:tailEnd/>
          </a:ln>
          <a:effectLst>
            <a:outerShdw dist="35921" dir="2700000" algn="ctr" rotWithShape="0">
              <a:srgbClr val="FFFF66"/>
            </a:outerShdw>
          </a:effectLst>
        </p:spPr>
        <p:txBody>
          <a:bodyPr anchor="ctr"/>
          <a:lstStyle>
            <a:defPPr>
              <a:defRPr lang="en-US"/>
            </a:defPPr>
            <a:lvl1pPr marR="0" lvl="0" indent="0" algn="ctr" fontAlgn="auto">
              <a:lnSpc>
                <a:spcPct val="100000"/>
              </a:lnSpc>
              <a:spcBef>
                <a:spcPts val="0"/>
              </a:spcBef>
              <a:spcAft>
                <a:spcPts val="0"/>
              </a:spcAft>
              <a:buClrTx/>
              <a:buSzTx/>
              <a:buFontTx/>
              <a:buNone/>
              <a:tabLst/>
              <a:defRPr kumimoji="0" sz="3200" b="0" i="0" u="sng" strike="noStrike" cap="none" spc="0" normalizeH="0" baseline="0">
                <a:ln>
                  <a:noFill/>
                </a:ln>
                <a:solidFill>
                  <a:srgbClr val="000099"/>
                </a:solidFill>
                <a:effectLst/>
                <a:uLnTx/>
                <a:uFillTx/>
                <a:latin typeface="Calibri" panose="020F0502020204030204"/>
                <a:ea typeface="新細明體" charset="-120"/>
                <a:cs typeface="Calibri Light" panose="020F0302020204030204" pitchFamily="34" charset="0"/>
              </a:defRPr>
            </a:lvl1pPr>
          </a:lstStyle>
          <a:p>
            <a:r>
              <a:rPr lang="en-US" altLang="zh-TW" dirty="0"/>
              <a:t>Capital Expenditure</a:t>
            </a:r>
            <a:endParaRPr lang="zh-TW" altLang="en-US" dirty="0"/>
          </a:p>
        </p:txBody>
      </p:sp>
      <p:pic>
        <p:nvPicPr>
          <p:cNvPr id="2" name="圖片 1">
            <a:extLst>
              <a:ext uri="{FF2B5EF4-FFF2-40B4-BE49-F238E27FC236}">
                <a16:creationId xmlns:a16="http://schemas.microsoft.com/office/drawing/2014/main" id="{290A6349-8938-4124-95B7-4833FF7388A5}"/>
              </a:ext>
            </a:extLst>
          </p:cNvPr>
          <p:cNvPicPr>
            <a:picLocks noChangeAspect="1"/>
          </p:cNvPicPr>
          <p:nvPr/>
        </p:nvPicPr>
        <p:blipFill>
          <a:blip r:embed="rId2"/>
          <a:stretch>
            <a:fillRect/>
          </a:stretch>
        </p:blipFill>
        <p:spPr>
          <a:xfrm>
            <a:off x="373672" y="1225390"/>
            <a:ext cx="11662997" cy="5155020"/>
          </a:xfrm>
          <a:prstGeom prst="rect">
            <a:avLst/>
          </a:prstGeom>
        </p:spPr>
      </p:pic>
      <p:pic>
        <p:nvPicPr>
          <p:cNvPr id="9" name="圖片 8" descr="一張含有 文字 的圖片&#10;&#10;自動產生的描述">
            <a:extLst>
              <a:ext uri="{FF2B5EF4-FFF2-40B4-BE49-F238E27FC236}">
                <a16:creationId xmlns:a16="http://schemas.microsoft.com/office/drawing/2014/main" id="{2AFD085C-AB7B-C851-8A3E-2702A5CE17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0175" y="152400"/>
            <a:ext cx="1930400" cy="635000"/>
          </a:xfrm>
          <a:prstGeom prst="rect">
            <a:avLst/>
          </a:prstGeom>
        </p:spPr>
      </p:pic>
      <p:sp>
        <p:nvSpPr>
          <p:cNvPr id="10" name="矩形 9">
            <a:extLst>
              <a:ext uri="{FF2B5EF4-FFF2-40B4-BE49-F238E27FC236}">
                <a16:creationId xmlns:a16="http://schemas.microsoft.com/office/drawing/2014/main" id="{A274DCC7-5215-83FE-1830-3B7FCB8A5396}"/>
              </a:ext>
            </a:extLst>
          </p:cNvPr>
          <p:cNvSpPr/>
          <p:nvPr/>
        </p:nvSpPr>
        <p:spPr>
          <a:xfrm>
            <a:off x="10048875" y="6423820"/>
            <a:ext cx="2143125" cy="369332"/>
          </a:xfrm>
          <a:prstGeom prst="rect">
            <a:avLst/>
          </a:prstGeom>
          <a:noFill/>
        </p:spPr>
        <p:txBody>
          <a:bodyPr wrap="square" lIns="91440" tIns="45720" rIns="91440" bIns="4572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6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rPr>
              <a:t>TH PROPERTY</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12" name="矩形 11">
            <a:extLst>
              <a:ext uri="{FF2B5EF4-FFF2-40B4-BE49-F238E27FC236}">
                <a16:creationId xmlns:a16="http://schemas.microsoft.com/office/drawing/2014/main" id="{34CE9AFD-A93F-1F8A-815A-E084150D2512}"/>
              </a:ext>
            </a:extLst>
          </p:cNvPr>
          <p:cNvSpPr/>
          <p:nvPr/>
        </p:nvSpPr>
        <p:spPr>
          <a:xfrm>
            <a:off x="0" y="6399094"/>
            <a:ext cx="2600325" cy="369332"/>
          </a:xfrm>
          <a:prstGeom prst="rect">
            <a:avLst/>
          </a:prstGeom>
          <a:noFill/>
        </p:spPr>
        <p:txBody>
          <a:bodyPr wrap="square" lIns="91440" tIns="45720" rIns="91440" bIns="4572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800" b="0" i="0"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2022 </a:t>
            </a:r>
            <a:r>
              <a:rPr kumimoji="0" lang="en-US" altLang="zh-TW" sz="16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TongHsing</a:t>
            </a:r>
            <a:r>
              <a:rPr kumimoji="0" lang="en-US" altLang="zh-TW" sz="1800" b="0" i="1" u="none" strike="noStrike" kern="1200" cap="none" spc="50" normalizeH="0" baseline="0" noProof="0" dirty="0">
                <a:ln w="0"/>
                <a:solidFill>
                  <a:prstClr val="white"/>
                </a:solidFill>
                <a:effectLst>
                  <a:innerShdw blurRad="63500" dist="50800" dir="13500000">
                    <a:srgbClr val="000000">
                      <a:alpha val="50000"/>
                    </a:srgbClr>
                  </a:innerShdw>
                </a:effectLst>
                <a:uLnTx/>
                <a:uFillTx/>
                <a:latin typeface="Times New Roman" panose="02020603050405020304" pitchFamily="18" charset="0"/>
                <a:ea typeface="新細明體" panose="02020500000000000000" pitchFamily="18" charset="-120"/>
                <a:cs typeface="Times New Roman" panose="02020603050405020304" pitchFamily="18" charset="0"/>
              </a:rPr>
              <a:t>, Ltd </a:t>
            </a:r>
            <a:endParaRPr kumimoji="0" lang="zh-TW" altLang="en-US" sz="1800" b="0" i="1" u="none" strike="noStrike" kern="1200" cap="none" spc="50" normalizeH="0" baseline="0" noProof="0" dirty="0">
              <a:ln w="0"/>
              <a:solidFill>
                <a:prstClr val="white"/>
              </a:solidFill>
              <a:effectLst/>
              <a:uLnTx/>
              <a:uFillTx/>
              <a:latin typeface="Times New Roman" panose="02020603050405020304" pitchFamily="18" charset="0"/>
              <a:ea typeface="新細明體" panose="02020500000000000000" pitchFamily="18" charset="-120"/>
              <a:cs typeface="Times New Roman" panose="02020603050405020304" pitchFamily="18" charset="0"/>
            </a:endParaRPr>
          </a:p>
        </p:txBody>
      </p:sp>
      <p:sp>
        <p:nvSpPr>
          <p:cNvPr id="3" name="Text Box 108">
            <a:extLst>
              <a:ext uri="{FF2B5EF4-FFF2-40B4-BE49-F238E27FC236}">
                <a16:creationId xmlns:a16="http://schemas.microsoft.com/office/drawing/2014/main" id="{10D0E401-B42A-A023-C427-A3705CE03A83}"/>
              </a:ext>
            </a:extLst>
          </p:cNvPr>
          <p:cNvSpPr txBox="1">
            <a:spLocks noChangeArrowheads="1"/>
          </p:cNvSpPr>
          <p:nvPr/>
        </p:nvSpPr>
        <p:spPr bwMode="auto">
          <a:xfrm>
            <a:off x="596766" y="764579"/>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Tree>
    <p:extLst>
      <p:ext uri="{BB962C8B-B14F-4D97-AF65-F5344CB8AC3E}">
        <p14:creationId xmlns:p14="http://schemas.microsoft.com/office/powerpoint/2010/main" val="1293448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ltLang="zh-TW" b="1" dirty="0">
                <a:solidFill>
                  <a:srgbClr val="4F81BD"/>
                </a:solidFill>
                <a:latin typeface="Calibri Light" panose="020F0302020204030204" pitchFamily="34" charset="0"/>
                <a:ea typeface="新細明體" pitchFamily="18" charset="-120"/>
                <a:cs typeface="Calibri Light" panose="020F0302020204030204" pitchFamily="34" charset="0"/>
              </a:rPr>
              <a:t>Table of Contents</a:t>
            </a:r>
          </a:p>
        </p:txBody>
      </p:sp>
      <p:sp>
        <p:nvSpPr>
          <p:cNvPr id="79877" name="Text Box 5"/>
          <p:cNvSpPr txBox="1">
            <a:spLocks noChangeArrowheads="1"/>
          </p:cNvSpPr>
          <p:nvPr/>
        </p:nvSpPr>
        <p:spPr bwMode="auto">
          <a:xfrm>
            <a:off x="3155950" y="2798763"/>
            <a:ext cx="4953000" cy="1471172"/>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en-US" altLang="zh-TW" sz="3200" u="sng" dirty="0">
                <a:solidFill>
                  <a:srgbClr val="000000"/>
                </a:solidFill>
                <a:latin typeface="Calibri Light" panose="020F0302020204030204" pitchFamily="34" charset="0"/>
                <a:ea typeface="新細明體" pitchFamily="18" charset="-120"/>
                <a:cs typeface="Calibri Light" panose="020F0302020204030204" pitchFamily="34" charset="0"/>
              </a:rPr>
              <a:t>Financial Update</a:t>
            </a:r>
          </a:p>
          <a:p>
            <a:pPr marL="457200" indent="-457200" algn="l">
              <a:spcBef>
                <a:spcPct val="80000"/>
              </a:spcBef>
              <a:buFontTx/>
              <a:buAutoNum type="arabicPeriod"/>
            </a:pPr>
            <a:r>
              <a:rPr lang="en-US" altLang="zh-TW" sz="3200" dirty="0">
                <a:solidFill>
                  <a:srgbClr val="000000"/>
                </a:solidFill>
                <a:latin typeface="Calibri Light" panose="020F0302020204030204" pitchFamily="34" charset="0"/>
                <a:ea typeface="新細明體" pitchFamily="18" charset="-120"/>
                <a:cs typeface="Calibri Light" panose="020F0302020204030204" pitchFamily="34" charset="0"/>
              </a:rPr>
              <a:t>Business Update</a:t>
            </a:r>
          </a:p>
        </p:txBody>
      </p:sp>
    </p:spTree>
    <p:extLst>
      <p:ext uri="{BB962C8B-B14F-4D97-AF65-F5344CB8AC3E}">
        <p14:creationId xmlns:p14="http://schemas.microsoft.com/office/powerpoint/2010/main" val="2536145984"/>
      </p:ext>
    </p:extLst>
  </p:cSld>
  <p:clrMapOvr>
    <a:masterClrMapping/>
  </p:clrMapOvr>
</p:sld>
</file>

<file path=ppt/theme/theme1.xml><?xml version="1.0" encoding="utf-8"?>
<a:theme xmlns:a="http://schemas.openxmlformats.org/drawingml/2006/main" name="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3.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docProps/app.xml><?xml version="1.0" encoding="utf-8"?>
<Properties xmlns="http://schemas.openxmlformats.org/officeDocument/2006/extended-properties" xmlns:vt="http://schemas.openxmlformats.org/officeDocument/2006/docPropsVTypes">
  <Template>Retrospect</Template>
  <TotalTime>23694</TotalTime>
  <Words>543</Words>
  <Application>Microsoft Office PowerPoint</Application>
  <PresentationFormat>寬螢幕</PresentationFormat>
  <Paragraphs>66</Paragraphs>
  <Slides>16</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16</vt:i4>
      </vt:variant>
    </vt:vector>
  </HeadingPairs>
  <TitlesOfParts>
    <vt:vector size="22" baseType="lpstr">
      <vt:lpstr>Arial</vt:lpstr>
      <vt:lpstr>Calibri</vt:lpstr>
      <vt:lpstr>Calibri Light</vt:lpstr>
      <vt:lpstr>Century Gothic</vt:lpstr>
      <vt:lpstr>Times New Roman</vt:lpstr>
      <vt:lpstr>回顧</vt:lpstr>
      <vt:lpstr>TONG HSING ELECTRONIC IND., LTD.</vt:lpstr>
      <vt:lpstr>PowerPoint 簡報</vt:lpstr>
      <vt:lpstr>Table of Contents</vt:lpstr>
      <vt:lpstr>PowerPoint 簡報</vt:lpstr>
      <vt:lpstr>PowerPoint 簡報</vt:lpstr>
      <vt:lpstr>PowerPoint 簡報</vt:lpstr>
      <vt:lpstr>PowerPoint 簡報</vt:lpstr>
      <vt:lpstr>PowerPoint 簡報</vt:lpstr>
      <vt:lpstr>Table of Contents</vt:lpstr>
      <vt:lpstr>PowerPoint 簡報</vt:lpstr>
      <vt:lpstr>PowerPoint 簡報</vt:lpstr>
      <vt:lpstr>PowerPoint 簡報</vt:lpstr>
      <vt:lpstr>PowerPoint 簡報</vt:lpstr>
      <vt:lpstr>PowerPoint 簡報</vt:lpstr>
      <vt:lpstr>PowerPoint 簡報</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1632</cp:revision>
  <dcterms:created xsi:type="dcterms:W3CDTF">2007-10-17T06:14:12Z</dcterms:created>
  <dcterms:modified xsi:type="dcterms:W3CDTF">2022-08-10T09:34:54Z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ies>
</file>